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257" r:id="rId4"/>
    <p:sldId id="269" r:id="rId5"/>
    <p:sldId id="259" r:id="rId6"/>
    <p:sldId id="260" r:id="rId7"/>
    <p:sldId id="261" r:id="rId8"/>
    <p:sldId id="262" r:id="rId9"/>
    <p:sldId id="270" r:id="rId10"/>
    <p:sldId id="264" r:id="rId11"/>
    <p:sldId id="263" r:id="rId12"/>
    <p:sldId id="265" r:id="rId13"/>
    <p:sldId id="266"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83924715-2058-0845-A4B7-077B92455F92}">
          <p14:sldIdLst>
            <p14:sldId id="256"/>
          </p14:sldIdLst>
        </p14:section>
        <p14:section name="On the human microbiome" id="{1C3B1A45-431D-144E-A212-66E9DF5BEA7E}">
          <p14:sldIdLst>
            <p14:sldId id="258"/>
            <p14:sldId id="257"/>
          </p14:sldIdLst>
        </p14:section>
        <p14:section name="Scope for mediation analysis" id="{29450577-9A62-9244-A607-4E8EB21A03FB}">
          <p14:sldIdLst>
            <p14:sldId id="269"/>
            <p14:sldId id="259"/>
            <p14:sldId id="260"/>
            <p14:sldId id="261"/>
            <p14:sldId id="262"/>
          </p14:sldIdLst>
        </p14:section>
        <p14:section name="Distance-based approach" id="{5F3315E4-350B-1544-AE5B-E525019DFDF5}">
          <p14:sldIdLst>
            <p14:sldId id="270"/>
            <p14:sldId id="264"/>
            <p14:sldId id="263"/>
            <p14:sldId id="265"/>
            <p14:sldId id="266"/>
            <p14:sldId id="271"/>
            <p14:sldId id="2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A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6"/>
    <p:restoredTop sz="84598"/>
  </p:normalViewPr>
  <p:slideViewPr>
    <p:cSldViewPr snapToGrid="0" snapToObjects="1">
      <p:cViewPr varScale="1">
        <p:scale>
          <a:sx n="130" d="100"/>
          <a:sy n="130" d="100"/>
        </p:scale>
        <p:origin x="180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F80EED-D765-1C48-B1D9-3D04E8F5351B}" type="doc">
      <dgm:prSet loTypeId="urn:microsoft.com/office/officeart/2005/8/layout/cycle7" loCatId="" qsTypeId="urn:microsoft.com/office/officeart/2005/8/quickstyle/simple4" qsCatId="simple" csTypeId="urn:microsoft.com/office/officeart/2005/8/colors/colorful1" csCatId="colorful" phldr="1"/>
      <dgm:spPr/>
      <dgm:t>
        <a:bodyPr/>
        <a:lstStyle/>
        <a:p>
          <a:endParaRPr lang="en-US"/>
        </a:p>
      </dgm:t>
    </dgm:pt>
    <dgm:pt modelId="{BDD6F2C0-9A3B-8B47-9C93-C5C7D16BE6A1}">
      <dgm:prSet phldrT="[Text]"/>
      <dgm:spPr>
        <a:solidFill>
          <a:srgbClr val="C00000"/>
        </a:solidFill>
      </dgm:spPr>
      <dgm:t>
        <a:bodyPr/>
        <a:lstStyle/>
        <a:p>
          <a:r>
            <a:rPr lang="en-US" dirty="0"/>
            <a:t>Microbiome</a:t>
          </a:r>
        </a:p>
      </dgm:t>
    </dgm:pt>
    <dgm:pt modelId="{17FA31D4-BC60-244A-8732-0C41C57D09DD}" type="parTrans" cxnId="{018B790F-AAFD-ED41-AA68-DB6386B2FF96}">
      <dgm:prSet/>
      <dgm:spPr/>
      <dgm:t>
        <a:bodyPr/>
        <a:lstStyle/>
        <a:p>
          <a:endParaRPr lang="en-US"/>
        </a:p>
      </dgm:t>
    </dgm:pt>
    <dgm:pt modelId="{6D7DFA0C-EB01-654F-9173-4950A2520490}" type="sibTrans" cxnId="{018B790F-AAFD-ED41-AA68-DB6386B2FF96}">
      <dgm:prSet/>
      <dgm:spPr/>
      <dgm:t>
        <a:bodyPr/>
        <a:lstStyle/>
        <a:p>
          <a:endParaRPr lang="en-US"/>
        </a:p>
      </dgm:t>
    </dgm:pt>
    <dgm:pt modelId="{FEEE4ADB-F917-DB45-ACE5-F6D851D08DAD}">
      <dgm:prSet phldrT="[Text]"/>
      <dgm:spPr>
        <a:solidFill>
          <a:srgbClr val="C00000"/>
        </a:solidFill>
      </dgm:spPr>
      <dgm:t>
        <a:bodyPr/>
        <a:lstStyle/>
        <a:p>
          <a:r>
            <a:rPr lang="en-US" dirty="0"/>
            <a:t>Nutrition and health</a:t>
          </a:r>
        </a:p>
      </dgm:t>
    </dgm:pt>
    <dgm:pt modelId="{B9E89F40-3424-0844-A86E-A32BA0BDD639}" type="parTrans" cxnId="{38580F84-4251-C94F-95AB-CD092C4DC14E}">
      <dgm:prSet/>
      <dgm:spPr/>
      <dgm:t>
        <a:bodyPr/>
        <a:lstStyle/>
        <a:p>
          <a:endParaRPr lang="en-US"/>
        </a:p>
      </dgm:t>
    </dgm:pt>
    <dgm:pt modelId="{00DA1A9F-BD1F-7D4E-A594-D706A11A5394}" type="sibTrans" cxnId="{38580F84-4251-C94F-95AB-CD092C4DC14E}">
      <dgm:prSet/>
      <dgm:spPr>
        <a:solidFill>
          <a:schemeClr val="accent4"/>
        </a:solidFill>
      </dgm:spPr>
      <dgm:t>
        <a:bodyPr/>
        <a:lstStyle/>
        <a:p>
          <a:endParaRPr lang="en-US"/>
        </a:p>
      </dgm:t>
    </dgm:pt>
    <dgm:pt modelId="{F71FF8C9-82FE-484E-803F-1914EB470077}">
      <dgm:prSet phldrT="[Text]"/>
      <dgm:spPr>
        <a:solidFill>
          <a:srgbClr val="C00000"/>
        </a:solidFill>
      </dgm:spPr>
      <dgm:t>
        <a:bodyPr/>
        <a:lstStyle/>
        <a:p>
          <a:r>
            <a:rPr lang="en-US" dirty="0"/>
            <a:t>Diet</a:t>
          </a:r>
        </a:p>
      </dgm:t>
    </dgm:pt>
    <dgm:pt modelId="{DD357717-83D6-124C-8BEB-790187E3D1C2}" type="parTrans" cxnId="{64BD7920-C724-DE49-A94E-15D839319851}">
      <dgm:prSet/>
      <dgm:spPr/>
      <dgm:t>
        <a:bodyPr/>
        <a:lstStyle/>
        <a:p>
          <a:endParaRPr lang="en-US"/>
        </a:p>
      </dgm:t>
    </dgm:pt>
    <dgm:pt modelId="{8BE9562F-E93E-ED4B-B26B-DB5762F694DE}" type="sibTrans" cxnId="{64BD7920-C724-DE49-A94E-15D839319851}">
      <dgm:prSet/>
      <dgm:spPr>
        <a:solidFill>
          <a:schemeClr val="accent6"/>
        </a:solidFill>
      </dgm:spPr>
      <dgm:t>
        <a:bodyPr/>
        <a:lstStyle/>
        <a:p>
          <a:endParaRPr lang="en-US"/>
        </a:p>
      </dgm:t>
    </dgm:pt>
    <dgm:pt modelId="{1C23391E-B946-9A4F-9BB8-C4F2751985E8}" type="pres">
      <dgm:prSet presAssocID="{7FF80EED-D765-1C48-B1D9-3D04E8F5351B}" presName="Name0" presStyleCnt="0">
        <dgm:presLayoutVars>
          <dgm:dir/>
          <dgm:resizeHandles val="exact"/>
        </dgm:presLayoutVars>
      </dgm:prSet>
      <dgm:spPr/>
    </dgm:pt>
    <dgm:pt modelId="{FFFDFC15-AFEE-7445-B728-A347A727C610}" type="pres">
      <dgm:prSet presAssocID="{BDD6F2C0-9A3B-8B47-9C93-C5C7D16BE6A1}" presName="node" presStyleLbl="node1" presStyleIdx="0" presStyleCnt="3">
        <dgm:presLayoutVars>
          <dgm:bulletEnabled val="1"/>
        </dgm:presLayoutVars>
      </dgm:prSet>
      <dgm:spPr/>
    </dgm:pt>
    <dgm:pt modelId="{FB41D4CC-46EA-FA45-9590-4DB7D6DF6FFE}" type="pres">
      <dgm:prSet presAssocID="{6D7DFA0C-EB01-654F-9173-4950A2520490}" presName="sibTrans" presStyleLbl="sibTrans2D1" presStyleIdx="0" presStyleCnt="3"/>
      <dgm:spPr>
        <a:prstGeom prst="rightArrow">
          <a:avLst/>
        </a:prstGeom>
      </dgm:spPr>
    </dgm:pt>
    <dgm:pt modelId="{A1286FEF-02F3-7044-9481-556C315E4D54}" type="pres">
      <dgm:prSet presAssocID="{6D7DFA0C-EB01-654F-9173-4950A2520490}" presName="connectorText" presStyleLbl="sibTrans2D1" presStyleIdx="0" presStyleCnt="3"/>
      <dgm:spPr/>
    </dgm:pt>
    <dgm:pt modelId="{8DCDBB12-3C91-B142-B667-F125A24F8CAA}" type="pres">
      <dgm:prSet presAssocID="{FEEE4ADB-F917-DB45-ACE5-F6D851D08DAD}" presName="node" presStyleLbl="node1" presStyleIdx="1" presStyleCnt="3">
        <dgm:presLayoutVars>
          <dgm:bulletEnabled val="1"/>
        </dgm:presLayoutVars>
      </dgm:prSet>
      <dgm:spPr/>
    </dgm:pt>
    <dgm:pt modelId="{66D1DE37-2E09-4B4C-98C2-5B8C27CAA114}" type="pres">
      <dgm:prSet presAssocID="{00DA1A9F-BD1F-7D4E-A594-D706A11A5394}" presName="sibTrans" presStyleLbl="sibTrans2D1" presStyleIdx="1" presStyleCnt="3"/>
      <dgm:spPr>
        <a:prstGeom prst="leftArrow">
          <a:avLst/>
        </a:prstGeom>
      </dgm:spPr>
    </dgm:pt>
    <dgm:pt modelId="{B6E4F95C-538E-E045-A3A8-539341D7B193}" type="pres">
      <dgm:prSet presAssocID="{00DA1A9F-BD1F-7D4E-A594-D706A11A5394}" presName="connectorText" presStyleLbl="sibTrans2D1" presStyleIdx="1" presStyleCnt="3"/>
      <dgm:spPr/>
    </dgm:pt>
    <dgm:pt modelId="{DD991D5B-4816-9049-9DA3-52405FD0D4D2}" type="pres">
      <dgm:prSet presAssocID="{F71FF8C9-82FE-484E-803F-1914EB470077}" presName="node" presStyleLbl="node1" presStyleIdx="2" presStyleCnt="3">
        <dgm:presLayoutVars>
          <dgm:bulletEnabled val="1"/>
        </dgm:presLayoutVars>
      </dgm:prSet>
      <dgm:spPr/>
    </dgm:pt>
    <dgm:pt modelId="{484BD55A-9677-CF49-AA7B-1F5A752E8555}" type="pres">
      <dgm:prSet presAssocID="{8BE9562F-E93E-ED4B-B26B-DB5762F694DE}" presName="sibTrans" presStyleLbl="sibTrans2D1" presStyleIdx="2" presStyleCnt="3"/>
      <dgm:spPr>
        <a:prstGeom prst="rightArrow">
          <a:avLst/>
        </a:prstGeom>
      </dgm:spPr>
    </dgm:pt>
    <dgm:pt modelId="{BCA46C2B-9BAC-FF49-980E-3AF48AEDE3D2}" type="pres">
      <dgm:prSet presAssocID="{8BE9562F-E93E-ED4B-B26B-DB5762F694DE}" presName="connectorText" presStyleLbl="sibTrans2D1" presStyleIdx="2" presStyleCnt="3"/>
      <dgm:spPr/>
    </dgm:pt>
  </dgm:ptLst>
  <dgm:cxnLst>
    <dgm:cxn modelId="{018B790F-AAFD-ED41-AA68-DB6386B2FF96}" srcId="{7FF80EED-D765-1C48-B1D9-3D04E8F5351B}" destId="{BDD6F2C0-9A3B-8B47-9C93-C5C7D16BE6A1}" srcOrd="0" destOrd="0" parTransId="{17FA31D4-BC60-244A-8732-0C41C57D09DD}" sibTransId="{6D7DFA0C-EB01-654F-9173-4950A2520490}"/>
    <dgm:cxn modelId="{64BD7920-C724-DE49-A94E-15D839319851}" srcId="{7FF80EED-D765-1C48-B1D9-3D04E8F5351B}" destId="{F71FF8C9-82FE-484E-803F-1914EB470077}" srcOrd="2" destOrd="0" parTransId="{DD357717-83D6-124C-8BEB-790187E3D1C2}" sibTransId="{8BE9562F-E93E-ED4B-B26B-DB5762F694DE}"/>
    <dgm:cxn modelId="{E55CEF53-05F9-9441-A5B7-F78A09FBF749}" type="presOf" srcId="{8BE9562F-E93E-ED4B-B26B-DB5762F694DE}" destId="{484BD55A-9677-CF49-AA7B-1F5A752E8555}" srcOrd="0" destOrd="0" presId="urn:microsoft.com/office/officeart/2005/8/layout/cycle7"/>
    <dgm:cxn modelId="{72A90758-137C-1F40-84F6-7887D10E4AA7}" type="presOf" srcId="{FEEE4ADB-F917-DB45-ACE5-F6D851D08DAD}" destId="{8DCDBB12-3C91-B142-B667-F125A24F8CAA}" srcOrd="0" destOrd="0" presId="urn:microsoft.com/office/officeart/2005/8/layout/cycle7"/>
    <dgm:cxn modelId="{BF710A5A-797A-BA45-884A-15214729B28D}" type="presOf" srcId="{8BE9562F-E93E-ED4B-B26B-DB5762F694DE}" destId="{BCA46C2B-9BAC-FF49-980E-3AF48AEDE3D2}" srcOrd="1" destOrd="0" presId="urn:microsoft.com/office/officeart/2005/8/layout/cycle7"/>
    <dgm:cxn modelId="{77102E5E-84FA-8948-962A-9D9452ED6E02}" type="presOf" srcId="{6D7DFA0C-EB01-654F-9173-4950A2520490}" destId="{A1286FEF-02F3-7044-9481-556C315E4D54}" srcOrd="1" destOrd="0" presId="urn:microsoft.com/office/officeart/2005/8/layout/cycle7"/>
    <dgm:cxn modelId="{38580F84-4251-C94F-95AB-CD092C4DC14E}" srcId="{7FF80EED-D765-1C48-B1D9-3D04E8F5351B}" destId="{FEEE4ADB-F917-DB45-ACE5-F6D851D08DAD}" srcOrd="1" destOrd="0" parTransId="{B9E89F40-3424-0844-A86E-A32BA0BDD639}" sibTransId="{00DA1A9F-BD1F-7D4E-A594-D706A11A5394}"/>
    <dgm:cxn modelId="{AA1DBA8B-C60F-994D-AADC-0578F39156FA}" type="presOf" srcId="{6D7DFA0C-EB01-654F-9173-4950A2520490}" destId="{FB41D4CC-46EA-FA45-9590-4DB7D6DF6FFE}" srcOrd="0" destOrd="0" presId="urn:microsoft.com/office/officeart/2005/8/layout/cycle7"/>
    <dgm:cxn modelId="{ECBFF4B1-E844-004A-B41B-A283C89581B0}" type="presOf" srcId="{BDD6F2C0-9A3B-8B47-9C93-C5C7D16BE6A1}" destId="{FFFDFC15-AFEE-7445-B728-A347A727C610}" srcOrd="0" destOrd="0" presId="urn:microsoft.com/office/officeart/2005/8/layout/cycle7"/>
    <dgm:cxn modelId="{4461D8CE-BA1B-904C-91D3-809F5D8809D4}" type="presOf" srcId="{00DA1A9F-BD1F-7D4E-A594-D706A11A5394}" destId="{66D1DE37-2E09-4B4C-98C2-5B8C27CAA114}" srcOrd="0" destOrd="0" presId="urn:microsoft.com/office/officeart/2005/8/layout/cycle7"/>
    <dgm:cxn modelId="{437196DF-3903-9C43-9CD0-C327D5E91AEF}" type="presOf" srcId="{00DA1A9F-BD1F-7D4E-A594-D706A11A5394}" destId="{B6E4F95C-538E-E045-A3A8-539341D7B193}" srcOrd="1" destOrd="0" presId="urn:microsoft.com/office/officeart/2005/8/layout/cycle7"/>
    <dgm:cxn modelId="{D4590CED-2F69-3847-B87D-F95F9E566849}" type="presOf" srcId="{7FF80EED-D765-1C48-B1D9-3D04E8F5351B}" destId="{1C23391E-B946-9A4F-9BB8-C4F2751985E8}" srcOrd="0" destOrd="0" presId="urn:microsoft.com/office/officeart/2005/8/layout/cycle7"/>
    <dgm:cxn modelId="{5D88ABF1-BA64-3F44-A559-71619D560883}" type="presOf" srcId="{F71FF8C9-82FE-484E-803F-1914EB470077}" destId="{DD991D5B-4816-9049-9DA3-52405FD0D4D2}" srcOrd="0" destOrd="0" presId="urn:microsoft.com/office/officeart/2005/8/layout/cycle7"/>
    <dgm:cxn modelId="{9B1E6214-6C00-2245-AF93-8491ED821962}" type="presParOf" srcId="{1C23391E-B946-9A4F-9BB8-C4F2751985E8}" destId="{FFFDFC15-AFEE-7445-B728-A347A727C610}" srcOrd="0" destOrd="0" presId="urn:microsoft.com/office/officeart/2005/8/layout/cycle7"/>
    <dgm:cxn modelId="{4B131AE6-3033-5947-A530-08B6C09FCFC2}" type="presParOf" srcId="{1C23391E-B946-9A4F-9BB8-C4F2751985E8}" destId="{FB41D4CC-46EA-FA45-9590-4DB7D6DF6FFE}" srcOrd="1" destOrd="0" presId="urn:microsoft.com/office/officeart/2005/8/layout/cycle7"/>
    <dgm:cxn modelId="{4104D277-E6E5-894D-8E0A-263A57D84A50}" type="presParOf" srcId="{FB41D4CC-46EA-FA45-9590-4DB7D6DF6FFE}" destId="{A1286FEF-02F3-7044-9481-556C315E4D54}" srcOrd="0" destOrd="0" presId="urn:microsoft.com/office/officeart/2005/8/layout/cycle7"/>
    <dgm:cxn modelId="{C7773A85-D3AA-F642-B2B9-DCF549DF75C1}" type="presParOf" srcId="{1C23391E-B946-9A4F-9BB8-C4F2751985E8}" destId="{8DCDBB12-3C91-B142-B667-F125A24F8CAA}" srcOrd="2" destOrd="0" presId="urn:microsoft.com/office/officeart/2005/8/layout/cycle7"/>
    <dgm:cxn modelId="{FD3C19F3-CF81-6D4E-BCE3-BF5E3210EE7D}" type="presParOf" srcId="{1C23391E-B946-9A4F-9BB8-C4F2751985E8}" destId="{66D1DE37-2E09-4B4C-98C2-5B8C27CAA114}" srcOrd="3" destOrd="0" presId="urn:microsoft.com/office/officeart/2005/8/layout/cycle7"/>
    <dgm:cxn modelId="{6BD7D4E6-DB4A-0048-B4D2-DA509CF5BD5A}" type="presParOf" srcId="{66D1DE37-2E09-4B4C-98C2-5B8C27CAA114}" destId="{B6E4F95C-538E-E045-A3A8-539341D7B193}" srcOrd="0" destOrd="0" presId="urn:microsoft.com/office/officeart/2005/8/layout/cycle7"/>
    <dgm:cxn modelId="{C339D422-3281-9041-8066-493B3AD7BAE4}" type="presParOf" srcId="{1C23391E-B946-9A4F-9BB8-C4F2751985E8}" destId="{DD991D5B-4816-9049-9DA3-52405FD0D4D2}" srcOrd="4" destOrd="0" presId="urn:microsoft.com/office/officeart/2005/8/layout/cycle7"/>
    <dgm:cxn modelId="{F678B2E0-6D1A-6D41-B8DF-E6BD449262F6}" type="presParOf" srcId="{1C23391E-B946-9A4F-9BB8-C4F2751985E8}" destId="{484BD55A-9677-CF49-AA7B-1F5A752E8555}" srcOrd="5" destOrd="0" presId="urn:microsoft.com/office/officeart/2005/8/layout/cycle7"/>
    <dgm:cxn modelId="{74DE91BE-A3FC-7E4F-A2A7-E3EC43F1AAEB}" type="presParOf" srcId="{484BD55A-9677-CF49-AA7B-1F5A752E8555}" destId="{BCA46C2B-9BAC-FF49-980E-3AF48AEDE3D2}"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DFC15-AFEE-7445-B728-A347A727C610}">
      <dsp:nvSpPr>
        <dsp:cNvPr id="0" name=""/>
        <dsp:cNvSpPr/>
      </dsp:nvSpPr>
      <dsp:spPr>
        <a:xfrm>
          <a:off x="1637927" y="262735"/>
          <a:ext cx="1981944" cy="990972"/>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Microbiome</a:t>
          </a:r>
        </a:p>
      </dsp:txBody>
      <dsp:txXfrm>
        <a:off x="1666952" y="291760"/>
        <a:ext cx="1923894" cy="932922"/>
      </dsp:txXfrm>
    </dsp:sp>
    <dsp:sp modelId="{FB41D4CC-46EA-FA45-9590-4DB7D6DF6FFE}">
      <dsp:nvSpPr>
        <dsp:cNvPr id="0" name=""/>
        <dsp:cNvSpPr/>
      </dsp:nvSpPr>
      <dsp:spPr>
        <a:xfrm rot="3600000">
          <a:off x="2930659" y="2002248"/>
          <a:ext cx="1033208" cy="346840"/>
        </a:xfrm>
        <a:prstGeom prst="rightArrow">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034711" y="2071616"/>
        <a:ext cx="825104" cy="208104"/>
      </dsp:txXfrm>
    </dsp:sp>
    <dsp:sp modelId="{8DCDBB12-3C91-B142-B667-F125A24F8CAA}">
      <dsp:nvSpPr>
        <dsp:cNvPr id="0" name=""/>
        <dsp:cNvSpPr/>
      </dsp:nvSpPr>
      <dsp:spPr>
        <a:xfrm>
          <a:off x="3274655" y="3097630"/>
          <a:ext cx="1981944" cy="990972"/>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Nutrition and health</a:t>
          </a:r>
        </a:p>
      </dsp:txBody>
      <dsp:txXfrm>
        <a:off x="3303680" y="3126655"/>
        <a:ext cx="1923894" cy="932922"/>
      </dsp:txXfrm>
    </dsp:sp>
    <dsp:sp modelId="{66D1DE37-2E09-4B4C-98C2-5B8C27CAA114}">
      <dsp:nvSpPr>
        <dsp:cNvPr id="0" name=""/>
        <dsp:cNvSpPr/>
      </dsp:nvSpPr>
      <dsp:spPr>
        <a:xfrm rot="10800000">
          <a:off x="2112295" y="3419696"/>
          <a:ext cx="1033208" cy="346840"/>
        </a:xfrm>
        <a:prstGeom prst="leftArrow">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216347" y="3489064"/>
        <a:ext cx="825104" cy="208104"/>
      </dsp:txXfrm>
    </dsp:sp>
    <dsp:sp modelId="{DD991D5B-4816-9049-9DA3-52405FD0D4D2}">
      <dsp:nvSpPr>
        <dsp:cNvPr id="0" name=""/>
        <dsp:cNvSpPr/>
      </dsp:nvSpPr>
      <dsp:spPr>
        <a:xfrm>
          <a:off x="1200" y="3097630"/>
          <a:ext cx="1981944" cy="990972"/>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Diet</a:t>
          </a:r>
        </a:p>
      </dsp:txBody>
      <dsp:txXfrm>
        <a:off x="30225" y="3126655"/>
        <a:ext cx="1923894" cy="932922"/>
      </dsp:txXfrm>
    </dsp:sp>
    <dsp:sp modelId="{484BD55A-9677-CF49-AA7B-1F5A752E8555}">
      <dsp:nvSpPr>
        <dsp:cNvPr id="0" name=""/>
        <dsp:cNvSpPr/>
      </dsp:nvSpPr>
      <dsp:spPr>
        <a:xfrm rot="18000000">
          <a:off x="1293931" y="2002248"/>
          <a:ext cx="1033208" cy="346840"/>
        </a:xfrm>
        <a:prstGeom prst="rightArrow">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397983" y="2071616"/>
        <a:ext cx="825104" cy="208104"/>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1AD69-35B8-F547-A2E8-692ADD269685}" type="datetimeFigureOut">
              <a:rPr lang="en-US" smtClean="0"/>
              <a:t>4/13/21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A224D-1140-594C-8164-27579FB1D098}" type="slidenum">
              <a:rPr lang="en-US" smtClean="0"/>
              <a:t>‹#›</a:t>
            </a:fld>
            <a:endParaRPr lang="en-US"/>
          </a:p>
        </p:txBody>
      </p:sp>
    </p:spTree>
    <p:extLst>
      <p:ext uri="{BB962C8B-B14F-4D97-AF65-F5344CB8AC3E}">
        <p14:creationId xmlns:p14="http://schemas.microsoft.com/office/powerpoint/2010/main" val="2702373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studies have revealed a complex interplay of environmental, genetic factors with the human microbiome in influencing clinical or biological outcomes. Mediation of the human microbiome could help better understand the role of the </a:t>
            </a:r>
            <a:r>
              <a:rPr lang="en-US" dirty="0" err="1"/>
              <a:t>micriobiome</a:t>
            </a:r>
            <a:r>
              <a:rPr lang="en-US" dirty="0"/>
              <a:t> in disease etiology and lead to clinical interventions by modulating the microbiome. High dimensionality, scarcity, non-normality and phylogenetic structure are key issues. </a:t>
            </a:r>
          </a:p>
        </p:txBody>
      </p:sp>
      <p:sp>
        <p:nvSpPr>
          <p:cNvPr id="4" name="Slide Number Placeholder 3"/>
          <p:cNvSpPr>
            <a:spLocks noGrp="1"/>
          </p:cNvSpPr>
          <p:nvPr>
            <p:ph type="sldNum" sz="quarter" idx="5"/>
          </p:nvPr>
        </p:nvSpPr>
        <p:spPr/>
        <p:txBody>
          <a:bodyPr/>
          <a:lstStyle/>
          <a:p>
            <a:fld id="{639A224D-1140-594C-8164-27579FB1D098}" type="slidenum">
              <a:rPr lang="en-US" smtClean="0"/>
              <a:t>1</a:t>
            </a:fld>
            <a:endParaRPr lang="en-US"/>
          </a:p>
        </p:txBody>
      </p:sp>
    </p:spTree>
    <p:extLst>
      <p:ext uri="{BB962C8B-B14F-4D97-AF65-F5344CB8AC3E}">
        <p14:creationId xmlns:p14="http://schemas.microsoft.com/office/powerpoint/2010/main" val="551105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Whenever someone says microbiome – think of an obscenely large number of microbes – and they live inside you/ </a:t>
            </a:r>
            <a:r>
              <a:rPr lang="en-US" dirty="0">
                <a:latin typeface="Helvetica Neue" panose="02000503000000020004" pitchFamily="2" charset="0"/>
                <a:ea typeface="Helvetica Neue" panose="02000503000000020004" pitchFamily="2" charset="0"/>
                <a:cs typeface="Helvetica Neue" panose="02000503000000020004" pitchFamily="2" charset="0"/>
              </a:rPr>
              <a:t>. that have a greater complexity than the human genome itself.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numerous microbiome studies have been conducted at different body sites, such as skin, gut and respiratory tract with the aim to understand the genetic and environmental forces shaping the human microbiome, and the relationship between the microbiome compositional variation and biological or clinical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understanding of this complex ecological community is important as it affects our patients, and manipulation of the gut microbiome has the potential to be used in the treatment of childhood diseases in the future.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terms of quantification – think of counts and proportions of various types of microbes!!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39A224D-1140-594C-8164-27579FB1D098}" type="slidenum">
              <a:rPr lang="en-US" smtClean="0"/>
              <a:t>3</a:t>
            </a:fld>
            <a:endParaRPr lang="en-US"/>
          </a:p>
        </p:txBody>
      </p:sp>
    </p:spTree>
    <p:extLst>
      <p:ext uri="{BB962C8B-B14F-4D97-AF65-F5344CB8AC3E}">
        <p14:creationId xmlns:p14="http://schemas.microsoft.com/office/powerpoint/2010/main" val="4059482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complex interplay among the environmental (or genetic) factors, the human microbiome and health. </a:t>
            </a:r>
            <a:endParaRPr lang="en-US" dirty="0"/>
          </a:p>
          <a:p>
            <a:endParaRPr lang="en-US" dirty="0"/>
          </a:p>
          <a:p>
            <a:r>
              <a:rPr lang="en-US" dirty="0"/>
              <a:t>microbiome may mediate the effect of long-term diet on human health? </a:t>
            </a:r>
            <a:r>
              <a:rPr lang="en-US" sz="1200" kern="1200" dirty="0">
                <a:solidFill>
                  <a:schemeClr val="tx1"/>
                </a:solidFill>
                <a:effectLst/>
                <a:latin typeface="+mn-lt"/>
                <a:ea typeface="+mn-ea"/>
                <a:cs typeface="+mn-cs"/>
              </a:rPr>
              <a:t>To establish mediation, we need to test whether there is a significant relation of the independent variable X </a:t>
            </a:r>
            <a:endParaRPr lang="en-US" dirty="0"/>
          </a:p>
          <a:p>
            <a:r>
              <a:rPr lang="en-US" sz="1200" kern="1200" dirty="0">
                <a:solidFill>
                  <a:schemeClr val="tx1"/>
                </a:solidFill>
                <a:effectLst/>
                <a:latin typeface="+mn-lt"/>
                <a:ea typeface="+mn-ea"/>
                <a:cs typeface="+mn-cs"/>
              </a:rPr>
              <a:t>to some mediating variable M , and whether the mediating variable M is significantly related to the dependent variable Y, when adjusted by the independent variable. </a:t>
            </a:r>
            <a:endParaRPr lang="en-US" dirty="0"/>
          </a:p>
          <a:p>
            <a:endParaRPr lang="en-US" dirty="0"/>
          </a:p>
        </p:txBody>
      </p:sp>
      <p:sp>
        <p:nvSpPr>
          <p:cNvPr id="4" name="Slide Number Placeholder 3"/>
          <p:cNvSpPr>
            <a:spLocks noGrp="1"/>
          </p:cNvSpPr>
          <p:nvPr>
            <p:ph type="sldNum" sz="quarter" idx="5"/>
          </p:nvPr>
        </p:nvSpPr>
        <p:spPr/>
        <p:txBody>
          <a:bodyPr/>
          <a:lstStyle/>
          <a:p>
            <a:fld id="{639A224D-1140-594C-8164-27579FB1D098}" type="slidenum">
              <a:rPr lang="en-US" smtClean="0"/>
              <a:t>5</a:t>
            </a:fld>
            <a:endParaRPr lang="en-US"/>
          </a:p>
        </p:txBody>
      </p:sp>
    </p:spTree>
    <p:extLst>
      <p:ext uri="{BB962C8B-B14F-4D97-AF65-F5344CB8AC3E}">
        <p14:creationId xmlns:p14="http://schemas.microsoft.com/office/powerpoint/2010/main" val="222685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that means is the null distribution will be hard to obtain. </a:t>
            </a:r>
          </a:p>
          <a:p>
            <a:endParaRPr lang="en-US" dirty="0"/>
          </a:p>
        </p:txBody>
      </p:sp>
      <p:sp>
        <p:nvSpPr>
          <p:cNvPr id="4" name="Slide Number Placeholder 3"/>
          <p:cNvSpPr>
            <a:spLocks noGrp="1"/>
          </p:cNvSpPr>
          <p:nvPr>
            <p:ph type="sldNum" sz="quarter" idx="5"/>
          </p:nvPr>
        </p:nvSpPr>
        <p:spPr/>
        <p:txBody>
          <a:bodyPr/>
          <a:lstStyle/>
          <a:p>
            <a:fld id="{639A224D-1140-594C-8164-27579FB1D098}" type="slidenum">
              <a:rPr lang="en-US" smtClean="0"/>
              <a:t>6</a:t>
            </a:fld>
            <a:endParaRPr lang="en-US"/>
          </a:p>
        </p:txBody>
      </p:sp>
    </p:spTree>
    <p:extLst>
      <p:ext uri="{BB962C8B-B14F-4D97-AF65-F5344CB8AC3E}">
        <p14:creationId xmlns:p14="http://schemas.microsoft.com/office/powerpoint/2010/main" val="1548742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Due to the multivariate nature of the microbiome data, it is possible to have multiple microbiome features that mediate the effect </a:t>
            </a:r>
            <a:endParaRPr lang="en-US" dirty="0"/>
          </a:p>
          <a:p>
            <a:endParaRPr lang="en-US" dirty="0"/>
          </a:p>
        </p:txBody>
      </p:sp>
      <p:sp>
        <p:nvSpPr>
          <p:cNvPr id="4" name="Slide Number Placeholder 3"/>
          <p:cNvSpPr>
            <a:spLocks noGrp="1"/>
          </p:cNvSpPr>
          <p:nvPr>
            <p:ph type="sldNum" sz="quarter" idx="5"/>
          </p:nvPr>
        </p:nvSpPr>
        <p:spPr/>
        <p:txBody>
          <a:bodyPr/>
          <a:lstStyle/>
          <a:p>
            <a:fld id="{639A224D-1140-594C-8164-27579FB1D098}" type="slidenum">
              <a:rPr lang="en-US" smtClean="0"/>
              <a:t>7</a:t>
            </a:fld>
            <a:endParaRPr lang="en-US"/>
          </a:p>
        </p:txBody>
      </p:sp>
    </p:spTree>
    <p:extLst>
      <p:ext uri="{BB962C8B-B14F-4D97-AF65-F5344CB8AC3E}">
        <p14:creationId xmlns:p14="http://schemas.microsoft.com/office/powerpoint/2010/main" val="2208617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 mediation for the microbiome quantified by 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simple strategy is to treat the abundance of each OTU as the microbiome feature, perform tests on all the OTUs and apply Bonferroni correction to control the FWER. However, due to the extreme sparsity in the OTU data, </a:t>
            </a:r>
            <a:r>
              <a:rPr lang="en-US" sz="1200" kern="1200" dirty="0" err="1">
                <a:solidFill>
                  <a:schemeClr val="tx1"/>
                </a:solidFill>
                <a:effectLst/>
                <a:latin typeface="+mn-lt"/>
                <a:ea typeface="+mn-ea"/>
                <a:cs typeface="+mn-cs"/>
              </a:rPr>
              <a:t>indi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vidual</a:t>
            </a:r>
            <a:r>
              <a:rPr lang="en-US" sz="1200" kern="1200" dirty="0">
                <a:solidFill>
                  <a:schemeClr val="tx1"/>
                </a:solidFill>
                <a:effectLst/>
                <a:latin typeface="+mn-lt"/>
                <a:ea typeface="+mn-ea"/>
                <a:cs typeface="+mn-cs"/>
              </a:rPr>
              <a:t> tests are usually underpowered. enrich signals and reduce multiple testing burden, community-level analysis is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PCA defines the micro- biome features based on the within-data correlations and is a good choice, but we need to factor in the ‘similarity’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39A224D-1140-594C-8164-27579FB1D098}" type="slidenum">
              <a:rPr lang="en-US" smtClean="0"/>
              <a:t>8</a:t>
            </a:fld>
            <a:endParaRPr lang="en-US"/>
          </a:p>
        </p:txBody>
      </p:sp>
    </p:spTree>
    <p:extLst>
      <p:ext uri="{BB962C8B-B14F-4D97-AF65-F5344CB8AC3E}">
        <p14:creationId xmlns:p14="http://schemas.microsoft.com/office/powerpoint/2010/main" val="356262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distance represents a distinct view of the microbiota and is ex- </a:t>
            </a:r>
            <a:r>
              <a:rPr lang="en-US" sz="1200" kern="1200" dirty="0" err="1">
                <a:solidFill>
                  <a:schemeClr val="tx1"/>
                </a:solidFill>
                <a:effectLst/>
                <a:latin typeface="+mn-lt"/>
                <a:ea typeface="+mn-ea"/>
                <a:cs typeface="+mn-cs"/>
              </a:rPr>
              <a:t>pected</a:t>
            </a:r>
            <a:r>
              <a:rPr lang="en-US" sz="1200" kern="1200" dirty="0">
                <a:solidFill>
                  <a:schemeClr val="tx1"/>
                </a:solidFill>
                <a:effectLst/>
                <a:latin typeface="+mn-lt"/>
                <a:ea typeface="+mn-ea"/>
                <a:cs typeface="+mn-cs"/>
              </a:rPr>
              <a:t> to be the most powerful to detect a specific mediation pat- tern. However, in real applications, we may have little knowledge about the underlying mediation mechanism. Sticking to a single dis- </a:t>
            </a:r>
            <a:r>
              <a:rPr lang="en-US" sz="1200" kern="1200" dirty="0" err="1">
                <a:solidFill>
                  <a:schemeClr val="tx1"/>
                </a:solidFill>
                <a:effectLst/>
                <a:latin typeface="+mn-lt"/>
                <a:ea typeface="+mn-ea"/>
                <a:cs typeface="+mn-cs"/>
              </a:rPr>
              <a:t>tance</a:t>
            </a:r>
            <a:r>
              <a:rPr lang="en-US" sz="1200" kern="1200" dirty="0">
                <a:solidFill>
                  <a:schemeClr val="tx1"/>
                </a:solidFill>
                <a:effectLst/>
                <a:latin typeface="+mn-lt"/>
                <a:ea typeface="+mn-ea"/>
                <a:cs typeface="+mn-cs"/>
              </a:rPr>
              <a:t> could miss important mediation effect. Therefore, considering different distance measures is key to the robustness and power of the test.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integrate different distances simultaneously, we compute the minimum P-value across multiple distances as the test statistic and simulate its distribution under null hypothesis through permutation procedures. </a:t>
            </a:r>
            <a:endParaRPr lang="en-US" dirty="0"/>
          </a:p>
          <a:p>
            <a:endParaRPr lang="en-US" dirty="0"/>
          </a:p>
        </p:txBody>
      </p:sp>
      <p:sp>
        <p:nvSpPr>
          <p:cNvPr id="4" name="Slide Number Placeholder 3"/>
          <p:cNvSpPr>
            <a:spLocks noGrp="1"/>
          </p:cNvSpPr>
          <p:nvPr>
            <p:ph type="sldNum" sz="quarter" idx="5"/>
          </p:nvPr>
        </p:nvSpPr>
        <p:spPr/>
        <p:txBody>
          <a:bodyPr/>
          <a:lstStyle/>
          <a:p>
            <a:fld id="{639A224D-1140-594C-8164-27579FB1D098}" type="slidenum">
              <a:rPr lang="en-US" smtClean="0"/>
              <a:t>12</a:t>
            </a:fld>
            <a:endParaRPr lang="en-US"/>
          </a:p>
        </p:txBody>
      </p:sp>
    </p:spTree>
    <p:extLst>
      <p:ext uri="{BB962C8B-B14F-4D97-AF65-F5344CB8AC3E}">
        <p14:creationId xmlns:p14="http://schemas.microsoft.com/office/powerpoint/2010/main" val="1047355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600B-141B-3F40-BC45-475A31BBAC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5BD590-935B-4C44-BD01-E6EE632158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DBB5F5-1738-8148-BB7C-D977A41F83AE}"/>
              </a:ext>
            </a:extLst>
          </p:cNvPr>
          <p:cNvSpPr>
            <a:spLocks noGrp="1"/>
          </p:cNvSpPr>
          <p:nvPr>
            <p:ph type="dt" sz="half" idx="10"/>
          </p:nvPr>
        </p:nvSpPr>
        <p:spPr/>
        <p:txBody>
          <a:bodyPr/>
          <a:lstStyle/>
          <a:p>
            <a:fld id="{2CE28C50-89E4-2341-885C-F6B7F8DFC589}" type="datetimeFigureOut">
              <a:rPr lang="en-US" smtClean="0"/>
              <a:t>4/13/21</a:t>
            </a:fld>
            <a:endParaRPr lang="en-US"/>
          </a:p>
        </p:txBody>
      </p:sp>
      <p:sp>
        <p:nvSpPr>
          <p:cNvPr id="5" name="Footer Placeholder 4">
            <a:extLst>
              <a:ext uri="{FF2B5EF4-FFF2-40B4-BE49-F238E27FC236}">
                <a16:creationId xmlns:a16="http://schemas.microsoft.com/office/drawing/2014/main" id="{DF6E6DC5-5561-DD4D-BB35-2CFC8A58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08CFD-81F6-EF40-8A93-4E19B5A0718B}"/>
              </a:ext>
            </a:extLst>
          </p:cNvPr>
          <p:cNvSpPr>
            <a:spLocks noGrp="1"/>
          </p:cNvSpPr>
          <p:nvPr>
            <p:ph type="sldNum" sz="quarter" idx="12"/>
          </p:nvPr>
        </p:nvSpPr>
        <p:spPr/>
        <p:txBody>
          <a:bodyPr/>
          <a:lstStyle/>
          <a:p>
            <a:fld id="{332A6B68-9006-074F-97DF-9FB7DEAA8613}" type="slidenum">
              <a:rPr lang="en-US" smtClean="0"/>
              <a:t>‹#›</a:t>
            </a:fld>
            <a:endParaRPr lang="en-US"/>
          </a:p>
        </p:txBody>
      </p:sp>
    </p:spTree>
    <p:extLst>
      <p:ext uri="{BB962C8B-B14F-4D97-AF65-F5344CB8AC3E}">
        <p14:creationId xmlns:p14="http://schemas.microsoft.com/office/powerpoint/2010/main" val="508025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4185-E61D-D64D-A5EA-97EAF515D7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BD7E8-7952-B240-9852-0B66A84EF2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24175D-F31C-3B40-A227-2AF1F5B4CF10}"/>
              </a:ext>
            </a:extLst>
          </p:cNvPr>
          <p:cNvSpPr>
            <a:spLocks noGrp="1"/>
          </p:cNvSpPr>
          <p:nvPr>
            <p:ph type="dt" sz="half" idx="10"/>
          </p:nvPr>
        </p:nvSpPr>
        <p:spPr/>
        <p:txBody>
          <a:bodyPr/>
          <a:lstStyle/>
          <a:p>
            <a:fld id="{2CE28C50-89E4-2341-885C-F6B7F8DFC589}" type="datetimeFigureOut">
              <a:rPr lang="en-US" smtClean="0"/>
              <a:t>4/13/21</a:t>
            </a:fld>
            <a:endParaRPr lang="en-US"/>
          </a:p>
        </p:txBody>
      </p:sp>
      <p:sp>
        <p:nvSpPr>
          <p:cNvPr id="5" name="Footer Placeholder 4">
            <a:extLst>
              <a:ext uri="{FF2B5EF4-FFF2-40B4-BE49-F238E27FC236}">
                <a16:creationId xmlns:a16="http://schemas.microsoft.com/office/drawing/2014/main" id="{E5051179-0872-954B-9372-5857DBFC3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3C11F-8438-C944-8F75-D6B555424CD3}"/>
              </a:ext>
            </a:extLst>
          </p:cNvPr>
          <p:cNvSpPr>
            <a:spLocks noGrp="1"/>
          </p:cNvSpPr>
          <p:nvPr>
            <p:ph type="sldNum" sz="quarter" idx="12"/>
          </p:nvPr>
        </p:nvSpPr>
        <p:spPr/>
        <p:txBody>
          <a:bodyPr/>
          <a:lstStyle/>
          <a:p>
            <a:fld id="{332A6B68-9006-074F-97DF-9FB7DEAA8613}" type="slidenum">
              <a:rPr lang="en-US" smtClean="0"/>
              <a:t>‹#›</a:t>
            </a:fld>
            <a:endParaRPr lang="en-US"/>
          </a:p>
        </p:txBody>
      </p:sp>
    </p:spTree>
    <p:extLst>
      <p:ext uri="{BB962C8B-B14F-4D97-AF65-F5344CB8AC3E}">
        <p14:creationId xmlns:p14="http://schemas.microsoft.com/office/powerpoint/2010/main" val="421222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6D7515-5A98-3343-A097-7A00004882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D6841C-D346-4E4A-A4A8-D6C21D9A5B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EC25E-BE3D-5D4D-9E96-28DFD67F96A9}"/>
              </a:ext>
            </a:extLst>
          </p:cNvPr>
          <p:cNvSpPr>
            <a:spLocks noGrp="1"/>
          </p:cNvSpPr>
          <p:nvPr>
            <p:ph type="dt" sz="half" idx="10"/>
          </p:nvPr>
        </p:nvSpPr>
        <p:spPr/>
        <p:txBody>
          <a:bodyPr/>
          <a:lstStyle/>
          <a:p>
            <a:fld id="{2CE28C50-89E4-2341-885C-F6B7F8DFC589}" type="datetimeFigureOut">
              <a:rPr lang="en-US" smtClean="0"/>
              <a:t>4/13/21</a:t>
            </a:fld>
            <a:endParaRPr lang="en-US"/>
          </a:p>
        </p:txBody>
      </p:sp>
      <p:sp>
        <p:nvSpPr>
          <p:cNvPr id="5" name="Footer Placeholder 4">
            <a:extLst>
              <a:ext uri="{FF2B5EF4-FFF2-40B4-BE49-F238E27FC236}">
                <a16:creationId xmlns:a16="http://schemas.microsoft.com/office/drawing/2014/main" id="{93001CB5-1D85-8E4F-8AF6-DF7501D31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0EC15-37BF-F845-BC29-E0ACAF142B02}"/>
              </a:ext>
            </a:extLst>
          </p:cNvPr>
          <p:cNvSpPr>
            <a:spLocks noGrp="1"/>
          </p:cNvSpPr>
          <p:nvPr>
            <p:ph type="sldNum" sz="quarter" idx="12"/>
          </p:nvPr>
        </p:nvSpPr>
        <p:spPr/>
        <p:txBody>
          <a:bodyPr/>
          <a:lstStyle/>
          <a:p>
            <a:fld id="{332A6B68-9006-074F-97DF-9FB7DEAA8613}" type="slidenum">
              <a:rPr lang="en-US" smtClean="0"/>
              <a:t>‹#›</a:t>
            </a:fld>
            <a:endParaRPr lang="en-US"/>
          </a:p>
        </p:txBody>
      </p:sp>
    </p:spTree>
    <p:extLst>
      <p:ext uri="{BB962C8B-B14F-4D97-AF65-F5344CB8AC3E}">
        <p14:creationId xmlns:p14="http://schemas.microsoft.com/office/powerpoint/2010/main" val="40297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5914-9A74-C24B-84A3-74B8DD18B8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BC05E9-3349-874E-B59E-73277C26A4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9B2DE-BE02-834F-AF84-62C78748854E}"/>
              </a:ext>
            </a:extLst>
          </p:cNvPr>
          <p:cNvSpPr>
            <a:spLocks noGrp="1"/>
          </p:cNvSpPr>
          <p:nvPr>
            <p:ph type="dt" sz="half" idx="10"/>
          </p:nvPr>
        </p:nvSpPr>
        <p:spPr/>
        <p:txBody>
          <a:bodyPr/>
          <a:lstStyle/>
          <a:p>
            <a:fld id="{2CE28C50-89E4-2341-885C-F6B7F8DFC589}" type="datetimeFigureOut">
              <a:rPr lang="en-US" smtClean="0"/>
              <a:t>4/13/21</a:t>
            </a:fld>
            <a:endParaRPr lang="en-US"/>
          </a:p>
        </p:txBody>
      </p:sp>
      <p:sp>
        <p:nvSpPr>
          <p:cNvPr id="5" name="Footer Placeholder 4">
            <a:extLst>
              <a:ext uri="{FF2B5EF4-FFF2-40B4-BE49-F238E27FC236}">
                <a16:creationId xmlns:a16="http://schemas.microsoft.com/office/drawing/2014/main" id="{D6BF4883-2481-BE40-9D06-5042A5DCA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00AB6-A4E0-8849-9108-A0AC53AFEF77}"/>
              </a:ext>
            </a:extLst>
          </p:cNvPr>
          <p:cNvSpPr>
            <a:spLocks noGrp="1"/>
          </p:cNvSpPr>
          <p:nvPr>
            <p:ph type="sldNum" sz="quarter" idx="12"/>
          </p:nvPr>
        </p:nvSpPr>
        <p:spPr/>
        <p:txBody>
          <a:bodyPr/>
          <a:lstStyle/>
          <a:p>
            <a:fld id="{332A6B68-9006-074F-97DF-9FB7DEAA8613}" type="slidenum">
              <a:rPr lang="en-US" smtClean="0"/>
              <a:t>‹#›</a:t>
            </a:fld>
            <a:endParaRPr lang="en-US"/>
          </a:p>
        </p:txBody>
      </p:sp>
    </p:spTree>
    <p:extLst>
      <p:ext uri="{BB962C8B-B14F-4D97-AF65-F5344CB8AC3E}">
        <p14:creationId xmlns:p14="http://schemas.microsoft.com/office/powerpoint/2010/main" val="341661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9503-32EB-E041-AFFE-A37738E5D5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80A85D-086E-E642-8B23-8199A5B757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C37995-5BFD-1943-BAB8-16727775ACEB}"/>
              </a:ext>
            </a:extLst>
          </p:cNvPr>
          <p:cNvSpPr>
            <a:spLocks noGrp="1"/>
          </p:cNvSpPr>
          <p:nvPr>
            <p:ph type="dt" sz="half" idx="10"/>
          </p:nvPr>
        </p:nvSpPr>
        <p:spPr/>
        <p:txBody>
          <a:bodyPr/>
          <a:lstStyle/>
          <a:p>
            <a:fld id="{2CE28C50-89E4-2341-885C-F6B7F8DFC589}" type="datetimeFigureOut">
              <a:rPr lang="en-US" smtClean="0"/>
              <a:t>4/13/21</a:t>
            </a:fld>
            <a:endParaRPr lang="en-US"/>
          </a:p>
        </p:txBody>
      </p:sp>
      <p:sp>
        <p:nvSpPr>
          <p:cNvPr id="5" name="Footer Placeholder 4">
            <a:extLst>
              <a:ext uri="{FF2B5EF4-FFF2-40B4-BE49-F238E27FC236}">
                <a16:creationId xmlns:a16="http://schemas.microsoft.com/office/drawing/2014/main" id="{8CC0E235-A39F-DC47-9559-5135457786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E7334-AA90-F840-9B1E-C1554E18770A}"/>
              </a:ext>
            </a:extLst>
          </p:cNvPr>
          <p:cNvSpPr>
            <a:spLocks noGrp="1"/>
          </p:cNvSpPr>
          <p:nvPr>
            <p:ph type="sldNum" sz="quarter" idx="12"/>
          </p:nvPr>
        </p:nvSpPr>
        <p:spPr/>
        <p:txBody>
          <a:bodyPr/>
          <a:lstStyle/>
          <a:p>
            <a:fld id="{332A6B68-9006-074F-97DF-9FB7DEAA8613}" type="slidenum">
              <a:rPr lang="en-US" smtClean="0"/>
              <a:t>‹#›</a:t>
            </a:fld>
            <a:endParaRPr lang="en-US"/>
          </a:p>
        </p:txBody>
      </p:sp>
    </p:spTree>
    <p:extLst>
      <p:ext uri="{BB962C8B-B14F-4D97-AF65-F5344CB8AC3E}">
        <p14:creationId xmlns:p14="http://schemas.microsoft.com/office/powerpoint/2010/main" val="73305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817-E16F-894B-8E71-905EDF332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03CD0E-CD4B-7C42-9CAA-CC7610E94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E16340-90DB-C74A-B0A7-CAB29F1AE1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9F69EB-C4F8-6247-AD9C-4E640C7DF537}"/>
              </a:ext>
            </a:extLst>
          </p:cNvPr>
          <p:cNvSpPr>
            <a:spLocks noGrp="1"/>
          </p:cNvSpPr>
          <p:nvPr>
            <p:ph type="dt" sz="half" idx="10"/>
          </p:nvPr>
        </p:nvSpPr>
        <p:spPr/>
        <p:txBody>
          <a:bodyPr/>
          <a:lstStyle/>
          <a:p>
            <a:fld id="{2CE28C50-89E4-2341-885C-F6B7F8DFC589}" type="datetimeFigureOut">
              <a:rPr lang="en-US" smtClean="0"/>
              <a:t>4/13/21</a:t>
            </a:fld>
            <a:endParaRPr lang="en-US"/>
          </a:p>
        </p:txBody>
      </p:sp>
      <p:sp>
        <p:nvSpPr>
          <p:cNvPr id="6" name="Footer Placeholder 5">
            <a:extLst>
              <a:ext uri="{FF2B5EF4-FFF2-40B4-BE49-F238E27FC236}">
                <a16:creationId xmlns:a16="http://schemas.microsoft.com/office/drawing/2014/main" id="{8C75A341-FB06-934F-B366-9873B9858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03B49-8A15-AC4D-8033-FE55EE1CDBBD}"/>
              </a:ext>
            </a:extLst>
          </p:cNvPr>
          <p:cNvSpPr>
            <a:spLocks noGrp="1"/>
          </p:cNvSpPr>
          <p:nvPr>
            <p:ph type="sldNum" sz="quarter" idx="12"/>
          </p:nvPr>
        </p:nvSpPr>
        <p:spPr/>
        <p:txBody>
          <a:bodyPr/>
          <a:lstStyle/>
          <a:p>
            <a:fld id="{332A6B68-9006-074F-97DF-9FB7DEAA8613}" type="slidenum">
              <a:rPr lang="en-US" smtClean="0"/>
              <a:t>‹#›</a:t>
            </a:fld>
            <a:endParaRPr lang="en-US"/>
          </a:p>
        </p:txBody>
      </p:sp>
    </p:spTree>
    <p:extLst>
      <p:ext uri="{BB962C8B-B14F-4D97-AF65-F5344CB8AC3E}">
        <p14:creationId xmlns:p14="http://schemas.microsoft.com/office/powerpoint/2010/main" val="3565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1E39-82B0-6F40-B9E6-7D1DCEC026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7D4FE5-629A-6349-AA32-827EC803F1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614396-B90A-374C-AD3A-807C0A064D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FC596E-4621-E346-AA7F-1E8C1B3DED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34A192-2EE1-8648-AE3C-259B41E510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341E3E-FC1A-B34B-AFEA-ECEBBAC81CEE}"/>
              </a:ext>
            </a:extLst>
          </p:cNvPr>
          <p:cNvSpPr>
            <a:spLocks noGrp="1"/>
          </p:cNvSpPr>
          <p:nvPr>
            <p:ph type="dt" sz="half" idx="10"/>
          </p:nvPr>
        </p:nvSpPr>
        <p:spPr/>
        <p:txBody>
          <a:bodyPr/>
          <a:lstStyle/>
          <a:p>
            <a:fld id="{2CE28C50-89E4-2341-885C-F6B7F8DFC589}" type="datetimeFigureOut">
              <a:rPr lang="en-US" smtClean="0"/>
              <a:t>4/13/21</a:t>
            </a:fld>
            <a:endParaRPr lang="en-US"/>
          </a:p>
        </p:txBody>
      </p:sp>
      <p:sp>
        <p:nvSpPr>
          <p:cNvPr id="8" name="Footer Placeholder 7">
            <a:extLst>
              <a:ext uri="{FF2B5EF4-FFF2-40B4-BE49-F238E27FC236}">
                <a16:creationId xmlns:a16="http://schemas.microsoft.com/office/drawing/2014/main" id="{0ECC0C5C-03DD-DD43-9833-E0274C8F90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DDD449-10B5-6145-8FFD-D1A8E5B2E78D}"/>
              </a:ext>
            </a:extLst>
          </p:cNvPr>
          <p:cNvSpPr>
            <a:spLocks noGrp="1"/>
          </p:cNvSpPr>
          <p:nvPr>
            <p:ph type="sldNum" sz="quarter" idx="12"/>
          </p:nvPr>
        </p:nvSpPr>
        <p:spPr/>
        <p:txBody>
          <a:bodyPr/>
          <a:lstStyle/>
          <a:p>
            <a:fld id="{332A6B68-9006-074F-97DF-9FB7DEAA8613}" type="slidenum">
              <a:rPr lang="en-US" smtClean="0"/>
              <a:t>‹#›</a:t>
            </a:fld>
            <a:endParaRPr lang="en-US"/>
          </a:p>
        </p:txBody>
      </p:sp>
    </p:spTree>
    <p:extLst>
      <p:ext uri="{BB962C8B-B14F-4D97-AF65-F5344CB8AC3E}">
        <p14:creationId xmlns:p14="http://schemas.microsoft.com/office/powerpoint/2010/main" val="124034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F59DF-BC1E-E240-A2A9-4EFEA7BB52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4A0FCF-83F8-4242-98B9-63F3D588D2C1}"/>
              </a:ext>
            </a:extLst>
          </p:cNvPr>
          <p:cNvSpPr>
            <a:spLocks noGrp="1"/>
          </p:cNvSpPr>
          <p:nvPr>
            <p:ph type="dt" sz="half" idx="10"/>
          </p:nvPr>
        </p:nvSpPr>
        <p:spPr/>
        <p:txBody>
          <a:bodyPr/>
          <a:lstStyle/>
          <a:p>
            <a:fld id="{2CE28C50-89E4-2341-885C-F6B7F8DFC589}" type="datetimeFigureOut">
              <a:rPr lang="en-US" smtClean="0"/>
              <a:t>4/13/21</a:t>
            </a:fld>
            <a:endParaRPr lang="en-US"/>
          </a:p>
        </p:txBody>
      </p:sp>
      <p:sp>
        <p:nvSpPr>
          <p:cNvPr id="4" name="Footer Placeholder 3">
            <a:extLst>
              <a:ext uri="{FF2B5EF4-FFF2-40B4-BE49-F238E27FC236}">
                <a16:creationId xmlns:a16="http://schemas.microsoft.com/office/drawing/2014/main" id="{866E4158-5344-9D42-ADDD-FAE4B0A7C0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110670-550F-3D41-8E91-E544D9033E52}"/>
              </a:ext>
            </a:extLst>
          </p:cNvPr>
          <p:cNvSpPr>
            <a:spLocks noGrp="1"/>
          </p:cNvSpPr>
          <p:nvPr>
            <p:ph type="sldNum" sz="quarter" idx="12"/>
          </p:nvPr>
        </p:nvSpPr>
        <p:spPr/>
        <p:txBody>
          <a:bodyPr/>
          <a:lstStyle/>
          <a:p>
            <a:fld id="{332A6B68-9006-074F-97DF-9FB7DEAA8613}" type="slidenum">
              <a:rPr lang="en-US" smtClean="0"/>
              <a:t>‹#›</a:t>
            </a:fld>
            <a:endParaRPr lang="en-US"/>
          </a:p>
        </p:txBody>
      </p:sp>
    </p:spTree>
    <p:extLst>
      <p:ext uri="{BB962C8B-B14F-4D97-AF65-F5344CB8AC3E}">
        <p14:creationId xmlns:p14="http://schemas.microsoft.com/office/powerpoint/2010/main" val="170141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0E761-50AD-7C44-8E7C-758244737B25}"/>
              </a:ext>
            </a:extLst>
          </p:cNvPr>
          <p:cNvSpPr>
            <a:spLocks noGrp="1"/>
          </p:cNvSpPr>
          <p:nvPr>
            <p:ph type="dt" sz="half" idx="10"/>
          </p:nvPr>
        </p:nvSpPr>
        <p:spPr/>
        <p:txBody>
          <a:bodyPr/>
          <a:lstStyle/>
          <a:p>
            <a:fld id="{2CE28C50-89E4-2341-885C-F6B7F8DFC589}" type="datetimeFigureOut">
              <a:rPr lang="en-US" smtClean="0"/>
              <a:t>4/13/21</a:t>
            </a:fld>
            <a:endParaRPr lang="en-US"/>
          </a:p>
        </p:txBody>
      </p:sp>
      <p:sp>
        <p:nvSpPr>
          <p:cNvPr id="3" name="Footer Placeholder 2">
            <a:extLst>
              <a:ext uri="{FF2B5EF4-FFF2-40B4-BE49-F238E27FC236}">
                <a16:creationId xmlns:a16="http://schemas.microsoft.com/office/drawing/2014/main" id="{B0D64B2E-D989-434B-AF01-1995B4CE66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43E78E-9E0E-3546-A413-DD9F6F6B4D87}"/>
              </a:ext>
            </a:extLst>
          </p:cNvPr>
          <p:cNvSpPr>
            <a:spLocks noGrp="1"/>
          </p:cNvSpPr>
          <p:nvPr>
            <p:ph type="sldNum" sz="quarter" idx="12"/>
          </p:nvPr>
        </p:nvSpPr>
        <p:spPr/>
        <p:txBody>
          <a:bodyPr/>
          <a:lstStyle/>
          <a:p>
            <a:fld id="{332A6B68-9006-074F-97DF-9FB7DEAA8613}" type="slidenum">
              <a:rPr lang="en-US" smtClean="0"/>
              <a:t>‹#›</a:t>
            </a:fld>
            <a:endParaRPr lang="en-US"/>
          </a:p>
        </p:txBody>
      </p:sp>
    </p:spTree>
    <p:extLst>
      <p:ext uri="{BB962C8B-B14F-4D97-AF65-F5344CB8AC3E}">
        <p14:creationId xmlns:p14="http://schemas.microsoft.com/office/powerpoint/2010/main" val="184101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2A0D-3A35-894B-9399-AED565CCD6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E94044-1BEE-4E46-88B4-6112699853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2B79EE-4B48-1F43-9BA3-64D26625D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95AF1D-38BF-B34D-AE60-F5CF6BCD8AEA}"/>
              </a:ext>
            </a:extLst>
          </p:cNvPr>
          <p:cNvSpPr>
            <a:spLocks noGrp="1"/>
          </p:cNvSpPr>
          <p:nvPr>
            <p:ph type="dt" sz="half" idx="10"/>
          </p:nvPr>
        </p:nvSpPr>
        <p:spPr/>
        <p:txBody>
          <a:bodyPr/>
          <a:lstStyle/>
          <a:p>
            <a:fld id="{2CE28C50-89E4-2341-885C-F6B7F8DFC589}" type="datetimeFigureOut">
              <a:rPr lang="en-US" smtClean="0"/>
              <a:t>4/13/21</a:t>
            </a:fld>
            <a:endParaRPr lang="en-US"/>
          </a:p>
        </p:txBody>
      </p:sp>
      <p:sp>
        <p:nvSpPr>
          <p:cNvPr id="6" name="Footer Placeholder 5">
            <a:extLst>
              <a:ext uri="{FF2B5EF4-FFF2-40B4-BE49-F238E27FC236}">
                <a16:creationId xmlns:a16="http://schemas.microsoft.com/office/drawing/2014/main" id="{870E41F3-D234-354F-AFB7-D2D17078E9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BDDA46-5FC7-C248-ACE7-5F09EC2607EC}"/>
              </a:ext>
            </a:extLst>
          </p:cNvPr>
          <p:cNvSpPr>
            <a:spLocks noGrp="1"/>
          </p:cNvSpPr>
          <p:nvPr>
            <p:ph type="sldNum" sz="quarter" idx="12"/>
          </p:nvPr>
        </p:nvSpPr>
        <p:spPr/>
        <p:txBody>
          <a:bodyPr/>
          <a:lstStyle/>
          <a:p>
            <a:fld id="{332A6B68-9006-074F-97DF-9FB7DEAA8613}" type="slidenum">
              <a:rPr lang="en-US" smtClean="0"/>
              <a:t>‹#›</a:t>
            </a:fld>
            <a:endParaRPr lang="en-US"/>
          </a:p>
        </p:txBody>
      </p:sp>
    </p:spTree>
    <p:extLst>
      <p:ext uri="{BB962C8B-B14F-4D97-AF65-F5344CB8AC3E}">
        <p14:creationId xmlns:p14="http://schemas.microsoft.com/office/powerpoint/2010/main" val="177569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D9F3E-BC83-C540-BC8E-701F8300A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69C8FF-5DCD-384F-A26D-74330F94F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36FDAE-0C17-5347-A51A-8F966DC66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4FDED-8F11-EF4D-838B-F0CFB2234CF5}"/>
              </a:ext>
            </a:extLst>
          </p:cNvPr>
          <p:cNvSpPr>
            <a:spLocks noGrp="1"/>
          </p:cNvSpPr>
          <p:nvPr>
            <p:ph type="dt" sz="half" idx="10"/>
          </p:nvPr>
        </p:nvSpPr>
        <p:spPr/>
        <p:txBody>
          <a:bodyPr/>
          <a:lstStyle/>
          <a:p>
            <a:fld id="{2CE28C50-89E4-2341-885C-F6B7F8DFC589}" type="datetimeFigureOut">
              <a:rPr lang="en-US" smtClean="0"/>
              <a:t>4/13/21</a:t>
            </a:fld>
            <a:endParaRPr lang="en-US"/>
          </a:p>
        </p:txBody>
      </p:sp>
      <p:sp>
        <p:nvSpPr>
          <p:cNvPr id="6" name="Footer Placeholder 5">
            <a:extLst>
              <a:ext uri="{FF2B5EF4-FFF2-40B4-BE49-F238E27FC236}">
                <a16:creationId xmlns:a16="http://schemas.microsoft.com/office/drawing/2014/main" id="{7D11302E-FE20-A74A-BE17-3494E3A091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EFAB0-E388-FF43-B2D9-00671F0E2D45}"/>
              </a:ext>
            </a:extLst>
          </p:cNvPr>
          <p:cNvSpPr>
            <a:spLocks noGrp="1"/>
          </p:cNvSpPr>
          <p:nvPr>
            <p:ph type="sldNum" sz="quarter" idx="12"/>
          </p:nvPr>
        </p:nvSpPr>
        <p:spPr/>
        <p:txBody>
          <a:bodyPr/>
          <a:lstStyle/>
          <a:p>
            <a:fld id="{332A6B68-9006-074F-97DF-9FB7DEAA8613}" type="slidenum">
              <a:rPr lang="en-US" smtClean="0"/>
              <a:t>‹#›</a:t>
            </a:fld>
            <a:endParaRPr lang="en-US"/>
          </a:p>
        </p:txBody>
      </p:sp>
    </p:spTree>
    <p:extLst>
      <p:ext uri="{BB962C8B-B14F-4D97-AF65-F5344CB8AC3E}">
        <p14:creationId xmlns:p14="http://schemas.microsoft.com/office/powerpoint/2010/main" val="603682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6F263B-8941-1346-B796-0966CA0C59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DCE1D5-1AB9-D946-9F68-138760706E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51C3D-3A5F-6D44-A33C-89FA17D3F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E28C50-89E4-2341-885C-F6B7F8DFC589}" type="datetimeFigureOut">
              <a:rPr lang="en-US" smtClean="0"/>
              <a:t>4/13/21</a:t>
            </a:fld>
            <a:endParaRPr lang="en-US"/>
          </a:p>
        </p:txBody>
      </p:sp>
      <p:sp>
        <p:nvSpPr>
          <p:cNvPr id="5" name="Footer Placeholder 4">
            <a:extLst>
              <a:ext uri="{FF2B5EF4-FFF2-40B4-BE49-F238E27FC236}">
                <a16:creationId xmlns:a16="http://schemas.microsoft.com/office/drawing/2014/main" id="{AB7E8D82-A479-3447-921F-A5BB91006F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E9F217-B4CC-FB42-95F3-B3BC135E7F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2A6B68-9006-074F-97DF-9FB7DEAA8613}" type="slidenum">
              <a:rPr lang="en-US" smtClean="0"/>
              <a:t>‹#›</a:t>
            </a:fld>
            <a:endParaRPr lang="en-US"/>
          </a:p>
        </p:txBody>
      </p:sp>
    </p:spTree>
    <p:extLst>
      <p:ext uri="{BB962C8B-B14F-4D97-AF65-F5344CB8AC3E}">
        <p14:creationId xmlns:p14="http://schemas.microsoft.com/office/powerpoint/2010/main" val="4233149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3.png"/><Relationship Id="rId7"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low confidence">
            <a:extLst>
              <a:ext uri="{FF2B5EF4-FFF2-40B4-BE49-F238E27FC236}">
                <a16:creationId xmlns:a16="http://schemas.microsoft.com/office/drawing/2014/main" id="{15B9430D-3112-9449-8D20-981A9C810DF8}"/>
              </a:ext>
            </a:extLst>
          </p:cNvPr>
          <p:cNvPicPr>
            <a:picLocks noChangeAspect="1"/>
          </p:cNvPicPr>
          <p:nvPr/>
        </p:nvPicPr>
        <p:blipFill>
          <a:blip r:embed="rId3"/>
          <a:stretch>
            <a:fillRect/>
          </a:stretch>
        </p:blipFill>
        <p:spPr>
          <a:xfrm>
            <a:off x="643467" y="1616032"/>
            <a:ext cx="10905066" cy="3625934"/>
          </a:xfrm>
          <a:prstGeom prst="rect">
            <a:avLst/>
          </a:prstGeom>
          <a:ln>
            <a:solidFill>
              <a:schemeClr val="tx1"/>
            </a:solidFill>
          </a:ln>
        </p:spPr>
      </p:pic>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594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F131-B62A-8D47-8687-39B280A5A924}"/>
              </a:ext>
            </a:extLst>
          </p:cNvPr>
          <p:cNvSpPr>
            <a:spLocks noGrp="1"/>
          </p:cNvSpPr>
          <p:nvPr>
            <p:ph type="title"/>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Distance metrics</a:t>
            </a:r>
          </a:p>
        </p:txBody>
      </p:sp>
      <p:sp>
        <p:nvSpPr>
          <p:cNvPr id="3" name="Content Placeholder 2">
            <a:extLst>
              <a:ext uri="{FF2B5EF4-FFF2-40B4-BE49-F238E27FC236}">
                <a16:creationId xmlns:a16="http://schemas.microsoft.com/office/drawing/2014/main" id="{77216BF5-BBE6-BA47-903A-134C5A0C7F65}"/>
              </a:ext>
            </a:extLst>
          </p:cNvPr>
          <p:cNvSpPr>
            <a:spLocks noGrp="1"/>
          </p:cNvSpPr>
          <p:nvPr>
            <p:ph idx="1"/>
          </p:nvPr>
        </p:nvSpPr>
        <p:spPr/>
        <p:txBody>
          <a:bodyPr/>
          <a:lstStyle/>
          <a:p>
            <a:r>
              <a:rPr lang="en-US" dirty="0"/>
              <a:t>Non-tree based (‘similarity’  of microbiota not considered)</a:t>
            </a:r>
          </a:p>
          <a:p>
            <a:pPr lvl="1"/>
            <a:r>
              <a:rPr lang="en-US" dirty="0"/>
              <a:t>Jaccard metric: measures presence/absence of species.</a:t>
            </a:r>
          </a:p>
          <a:p>
            <a:pPr lvl="1"/>
            <a:r>
              <a:rPr lang="en-US" dirty="0"/>
              <a:t>Bray-Curtis: measures relative abundance of species.</a:t>
            </a:r>
          </a:p>
          <a:p>
            <a:pPr marL="457200" lvl="1" indent="0">
              <a:buNone/>
            </a:pPr>
            <a:endParaRPr lang="en-US" dirty="0"/>
          </a:p>
          <a:p>
            <a:r>
              <a:rPr lang="en-US" dirty="0"/>
              <a:t>Tree-based (‘similarity’  of microbiota considered): </a:t>
            </a:r>
          </a:p>
          <a:p>
            <a:pPr lvl="1"/>
            <a:r>
              <a:rPr lang="en-US" dirty="0" err="1"/>
              <a:t>UniFrac</a:t>
            </a:r>
            <a:r>
              <a:rPr lang="en-US" dirty="0"/>
              <a:t>: unique fraction metric.</a:t>
            </a:r>
          </a:p>
          <a:p>
            <a:pPr lvl="2"/>
            <a:r>
              <a:rPr lang="en-US" dirty="0"/>
              <a:t>Unweighted </a:t>
            </a:r>
            <a:r>
              <a:rPr lang="en-US" dirty="0" err="1"/>
              <a:t>UniFrac</a:t>
            </a:r>
            <a:r>
              <a:rPr lang="en-US" dirty="0"/>
              <a:t>: presence/absence of species (good for rare species)</a:t>
            </a:r>
          </a:p>
          <a:p>
            <a:pPr lvl="2"/>
            <a:r>
              <a:rPr lang="en-US" dirty="0"/>
              <a:t>Weighted </a:t>
            </a:r>
            <a:r>
              <a:rPr lang="en-US" dirty="0" err="1"/>
              <a:t>UniFrac</a:t>
            </a:r>
            <a:r>
              <a:rPr lang="en-US" dirty="0"/>
              <a:t>: relative abundance of species (good for abundant species)</a:t>
            </a:r>
          </a:p>
          <a:p>
            <a:pPr lvl="2"/>
            <a:r>
              <a:rPr lang="en-US" dirty="0" err="1"/>
              <a:t>Generalised</a:t>
            </a:r>
            <a:r>
              <a:rPr lang="en-US" dirty="0"/>
              <a:t> </a:t>
            </a:r>
            <a:r>
              <a:rPr lang="en-US" dirty="0" err="1"/>
              <a:t>UniFrac</a:t>
            </a:r>
            <a:r>
              <a:rPr lang="en-US" dirty="0"/>
              <a:t>: compromise between unweighted and weighted </a:t>
            </a:r>
            <a:r>
              <a:rPr lang="en-US" dirty="0" err="1"/>
              <a:t>UniFrac</a:t>
            </a:r>
            <a:r>
              <a:rPr lang="en-US" dirty="0"/>
              <a:t>.</a:t>
            </a:r>
          </a:p>
          <a:p>
            <a:pPr lvl="2"/>
            <a:endParaRPr lang="en-US" dirty="0"/>
          </a:p>
          <a:p>
            <a:endParaRPr lang="en-US" dirty="0"/>
          </a:p>
          <a:p>
            <a:endParaRPr lang="en-US" dirty="0"/>
          </a:p>
        </p:txBody>
      </p:sp>
    </p:spTree>
    <p:extLst>
      <p:ext uri="{BB962C8B-B14F-4D97-AF65-F5344CB8AC3E}">
        <p14:creationId xmlns:p14="http://schemas.microsoft.com/office/powerpoint/2010/main" val="2672578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AE03-5A44-444A-A4E3-DD8673445F15}"/>
              </a:ext>
            </a:extLst>
          </p:cNvPr>
          <p:cNvSpPr>
            <a:spLocks noGrp="1"/>
          </p:cNvSpPr>
          <p:nvPr>
            <p:ph type="title"/>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Formulating the test statistic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BA6C2C-89E7-6A49-AC2B-5D08B7DA11FE}"/>
                  </a:ext>
                </a:extLst>
              </p:cNvPr>
              <p:cNvSpPr>
                <a:spLocks noGrp="1"/>
              </p:cNvSpPr>
              <p:nvPr>
                <p:ph idx="1"/>
              </p:nvPr>
            </p:nvSpPr>
            <p:spPr>
              <a:xfrm>
                <a:off x="838200" y="1825625"/>
                <a:ext cx="10515600" cy="4667250"/>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Distance-based non-parametric method to test the mediation effects.</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Helvetica Neue" panose="02000503000000020004" pitchFamily="2" charset="0"/>
                          <a:cs typeface="Helvetica Neue" panose="02000503000000020004" pitchFamily="2" charset="0"/>
                        </a:rPr>
                        <m:t>𝑀</m:t>
                      </m:r>
                      <m:groupChr>
                        <m:groupChrPr>
                          <m:chr m:val="→"/>
                          <m:vertJc m:val="bot"/>
                          <m:ctrlPr>
                            <a:rPr lang="en-US" i="1" smtClean="0">
                              <a:latin typeface="Cambria Math" panose="02040503050406030204" pitchFamily="18" charset="0"/>
                            </a:rPr>
                          </m:ctrlPr>
                        </m:groupChrPr>
                        <m:e>
                          <m:r>
                            <m:rPr>
                              <m:sty m:val="p"/>
                              <m:brk m:alnAt="2"/>
                            </m:rPr>
                            <a:rPr lang="en-US" b="0" i="0" smtClean="0">
                              <a:latin typeface="Cambria Math" panose="02040503050406030204" pitchFamily="18" charset="0"/>
                            </a:rPr>
                            <m:t>D</m:t>
                          </m:r>
                          <m:r>
                            <m:rPr>
                              <m:sty m:val="p"/>
                            </m:rPr>
                            <a:rPr lang="en-US" b="0" i="0" smtClean="0">
                              <a:latin typeface="Cambria Math" panose="02040503050406030204" pitchFamily="18" charset="0"/>
                            </a:rPr>
                            <m:t>istance</m:t>
                          </m:r>
                        </m:e>
                      </m:groupCh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groupChr>
                        <m:groupChrPr>
                          <m:chr m:val="→"/>
                          <m:vertJc m:val="bot"/>
                          <m:ctrlPr>
                            <a:rPr lang="en-US" i="1" smtClean="0">
                              <a:latin typeface="Cambria Math" panose="02040503050406030204" pitchFamily="18" charset="0"/>
                            </a:rPr>
                          </m:ctrlPr>
                        </m:groupChrPr>
                        <m:e>
                          <m:r>
                            <m:rPr>
                              <m:sty m:val="p"/>
                            </m:rPr>
                            <a:rPr lang="en-US" b="0" i="0" smtClean="0">
                              <a:latin typeface="Cambria Math" panose="02040503050406030204" pitchFamily="18" charset="0"/>
                            </a:rPr>
                            <m:t>Features</m:t>
                          </m:r>
                        </m:e>
                      </m:groupChr>
                      <m:r>
                        <a:rPr lang="en-US" b="0" i="1" smtClean="0">
                          <a:latin typeface="Cambria Math" panose="02040503050406030204" pitchFamily="18" charset="0"/>
                        </a:rPr>
                        <m:t> </m:t>
                      </m:r>
                      <m:r>
                        <a:rPr lang="en-US" b="0" i="1" smtClean="0">
                          <a:latin typeface="Cambria Math" panose="02040503050406030204" pitchFamily="18" charset="0"/>
                        </a:rPr>
                        <m:t>𝐺</m:t>
                      </m:r>
                    </m:oMath>
                  </m:oMathPara>
                </a14:m>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The test consists of two parts:</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Omnibus distance-based test statistic: will incorporate various types of distances.</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Permutation scheme to approximate the distribution under the null.</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5BBA6C2C-89E7-6A49-AC2B-5D08B7DA11FE}"/>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2168"/>
                </a:stretch>
              </a:blipFill>
            </p:spPr>
            <p:txBody>
              <a:bodyPr/>
              <a:lstStyle/>
              <a:p>
                <a:r>
                  <a:rPr lang="en-US">
                    <a:noFill/>
                  </a:rPr>
                  <a:t> </a:t>
                </a:r>
              </a:p>
            </p:txBody>
          </p:sp>
        </mc:Fallback>
      </mc:AlternateContent>
    </p:spTree>
    <p:extLst>
      <p:ext uri="{BB962C8B-B14F-4D97-AF65-F5344CB8AC3E}">
        <p14:creationId xmlns:p14="http://schemas.microsoft.com/office/powerpoint/2010/main" val="1813941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051D7-3FC6-994A-848A-43E12C3F4363}"/>
              </a:ext>
            </a:extLst>
          </p:cNvPr>
          <p:cNvSpPr>
            <a:spLocks noGrp="1"/>
          </p:cNvSpPr>
          <p:nvPr>
            <p:ph type="title"/>
          </p:nvPr>
        </p:nvSpPr>
        <p:spPr>
          <a:xfrm>
            <a:off x="648929" y="629266"/>
            <a:ext cx="3667039" cy="1676603"/>
          </a:xfrm>
        </p:spPr>
        <p:txBody>
          <a:bodyPr>
            <a:normAutofit/>
          </a:bodyPr>
          <a:lstStyle/>
          <a:p>
            <a:r>
              <a:rPr lang="en-US" sz="3000" dirty="0">
                <a:latin typeface="Helvetica Neue" panose="02000503000000020004" pitchFamily="2" charset="0"/>
                <a:ea typeface="Helvetica Neue" panose="02000503000000020004" pitchFamily="2" charset="0"/>
                <a:cs typeface="Helvetica Neue" panose="02000503000000020004" pitchFamily="2" charset="0"/>
              </a:rPr>
              <a:t>Omnibus test based on multiple distance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3F4ECA-E6BB-4F49-9C3E-01C2227716D9}"/>
                  </a:ext>
                </a:extLst>
              </p:cNvPr>
              <p:cNvSpPr>
                <a:spLocks noGrp="1"/>
              </p:cNvSpPr>
              <p:nvPr>
                <p:ph idx="1"/>
              </p:nvPr>
            </p:nvSpPr>
            <p:spPr>
              <a:xfrm>
                <a:off x="648930" y="2438400"/>
                <a:ext cx="3667037" cy="3785419"/>
              </a:xfrm>
            </p:spPr>
            <p:txBody>
              <a:bodyPr>
                <a:normAutofit/>
              </a:bodyPr>
              <a:lstStyle/>
              <a:p>
                <a:pPr algn="just"/>
                <a:r>
                  <a:rPr lang="en-US" sz="1600" dirty="0">
                    <a:latin typeface="Helvetica Neue" panose="02000503000000020004" pitchFamily="2" charset="0"/>
                    <a:ea typeface="Helvetica Neue" panose="02000503000000020004" pitchFamily="2" charset="0"/>
                    <a:cs typeface="Helvetica Neue" panose="02000503000000020004" pitchFamily="2" charset="0"/>
                  </a:rPr>
                  <a:t>Suppose that there are </a:t>
                </a:r>
                <a14:m>
                  <m:oMath xmlns:m="http://schemas.openxmlformats.org/officeDocument/2006/math">
                    <m:r>
                      <a:rPr lang="en-US" sz="1600" b="0" i="1">
                        <a:latin typeface="Cambria Math" panose="02040503050406030204" pitchFamily="18" charset="0"/>
                      </a:rPr>
                      <m:t>𝑘</m:t>
                    </m:r>
                  </m:oMath>
                </a14:m>
                <a:r>
                  <a:rPr lang="en-US" sz="1600" dirty="0">
                    <a:latin typeface="Helvetica Neue" panose="02000503000000020004" pitchFamily="2" charset="0"/>
                    <a:ea typeface="Helvetica Neue" panose="02000503000000020004" pitchFamily="2" charset="0"/>
                    <a:cs typeface="Helvetica Neue" panose="02000503000000020004" pitchFamily="2" charset="0"/>
                  </a:rPr>
                  <a:t> distances, which are denoted as  </a:t>
                </a:r>
                <a14:m>
                  <m:oMath xmlns:m="http://schemas.openxmlformats.org/officeDocument/2006/math">
                    <m:sSub>
                      <m:sSubPr>
                        <m:ctrlPr>
                          <a:rPr lang="en-US" sz="1600" b="0" i="1">
                            <a:latin typeface="Cambria Math" panose="02040503050406030204" pitchFamily="18" charset="0"/>
                          </a:rPr>
                        </m:ctrlPr>
                      </m:sSubPr>
                      <m:e>
                        <m:r>
                          <a:rPr lang="en-US" sz="1600" b="0" i="1">
                            <a:latin typeface="Cambria Math" panose="02040503050406030204" pitchFamily="18" charset="0"/>
                          </a:rPr>
                          <m:t>𝑑</m:t>
                        </m:r>
                      </m:e>
                      <m:sub>
                        <m:r>
                          <a:rPr lang="en-US" sz="1600" b="0" i="1">
                            <a:latin typeface="Cambria Math" panose="02040503050406030204" pitchFamily="18" charset="0"/>
                          </a:rPr>
                          <m:t>1</m:t>
                        </m:r>
                      </m:sub>
                    </m:sSub>
                    <m:r>
                      <a:rPr lang="en-US" sz="1600" b="0" i="1">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𝑑</m:t>
                        </m:r>
                      </m:e>
                      <m:sub>
                        <m:r>
                          <a:rPr lang="en-US" sz="1600" b="0" i="1">
                            <a:latin typeface="Cambria Math" panose="02040503050406030204" pitchFamily="18" charset="0"/>
                          </a:rPr>
                          <m:t>2</m:t>
                        </m:r>
                      </m:sub>
                    </m:sSub>
                    <m:r>
                      <a:rPr lang="en-US" sz="1600" b="0" i="1">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m:t>
                        </m:r>
                        <m:r>
                          <a:rPr lang="en-US" sz="1600" b="0" i="1">
                            <a:latin typeface="Cambria Math" panose="02040503050406030204" pitchFamily="18" charset="0"/>
                          </a:rPr>
                          <m:t>𝑑</m:t>
                        </m:r>
                      </m:e>
                      <m:sub>
                        <m:r>
                          <a:rPr lang="en-US" sz="1600" b="0" i="1">
                            <a:latin typeface="Cambria Math" panose="02040503050406030204" pitchFamily="18" charset="0"/>
                          </a:rPr>
                          <m:t>𝐾</m:t>
                        </m:r>
                      </m:sub>
                    </m:sSub>
                    <m:r>
                      <a:rPr lang="en-US" sz="1600" b="0" i="1">
                        <a:latin typeface="Cambria Math" panose="02040503050406030204" pitchFamily="18" charset="0"/>
                      </a:rPr>
                      <m:t>.</m:t>
                    </m:r>
                  </m:oMath>
                </a14:m>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just">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algn="just"/>
                <a:r>
                  <a:rPr lang="en-US" sz="1600" dirty="0">
                    <a:latin typeface="Helvetica Neue" panose="02000503000000020004" pitchFamily="2" charset="0"/>
                    <a:ea typeface="Helvetica Neue" panose="02000503000000020004" pitchFamily="2" charset="0"/>
                    <a:cs typeface="Helvetica Neue" panose="02000503000000020004" pitchFamily="2" charset="0"/>
                  </a:rPr>
                  <a:t>We could compute the test statistic for each distance, apply permutation tests to calculate p-values, and report the minimum p-value across multiple distances adjusted by Bonferroni correction for multiple comparisons. </a:t>
                </a:r>
                <a:r>
                  <a:rPr lang="en-US" sz="16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Does not take correlation between distances into account.</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903F4ECA-E6BB-4F49-9C3E-01C2227716D9}"/>
                  </a:ext>
                </a:extLst>
              </p:cNvPr>
              <p:cNvSpPr>
                <a:spLocks noGrp="1" noRot="1" noChangeAspect="1" noMove="1" noResize="1" noEditPoints="1" noAdjustHandles="1" noChangeArrowheads="1" noChangeShapeType="1" noTextEdit="1"/>
              </p:cNvSpPr>
              <p:nvPr>
                <p:ph idx="1"/>
              </p:nvPr>
            </p:nvSpPr>
            <p:spPr>
              <a:xfrm>
                <a:off x="648930" y="2438400"/>
                <a:ext cx="3667037" cy="3785419"/>
              </a:xfrm>
              <a:blipFill>
                <a:blip r:embed="rId3"/>
                <a:stretch>
                  <a:fillRect l="-690" t="-1338" r="-1034"/>
                </a:stretch>
              </a:blipFill>
            </p:spPr>
            <p:txBody>
              <a:bodyPr/>
              <a:lstStyle/>
              <a:p>
                <a:r>
                  <a:rPr lang="en-US">
                    <a:noFill/>
                  </a:rPr>
                  <a:t> </a:t>
                </a:r>
              </a:p>
            </p:txBody>
          </p:sp>
        </mc:Fallback>
      </mc:AlternateContent>
      <p:pic>
        <p:nvPicPr>
          <p:cNvPr id="4" name="Picture 3" descr="Text&#10;&#10;Description automatically generated">
            <a:extLst>
              <a:ext uri="{FF2B5EF4-FFF2-40B4-BE49-F238E27FC236}">
                <a16:creationId xmlns:a16="http://schemas.microsoft.com/office/drawing/2014/main" id="{E5A4D697-28BF-1348-8760-2B908618AC13}"/>
              </a:ext>
            </a:extLst>
          </p:cNvPr>
          <p:cNvPicPr>
            <a:picLocks noChangeAspect="1"/>
          </p:cNvPicPr>
          <p:nvPr/>
        </p:nvPicPr>
        <p:blipFill rotWithShape="1">
          <a:blip r:embed="rId4"/>
          <a:srcRect t="544" r="1" b="199"/>
          <a:stretch/>
        </p:blipFill>
        <p:spPr>
          <a:xfrm>
            <a:off x="4636008" y="640082"/>
            <a:ext cx="6916329" cy="5577837"/>
          </a:xfrm>
          <a:prstGeom prst="rect">
            <a:avLst/>
          </a:prstGeom>
          <a:ln>
            <a:solidFill>
              <a:schemeClr val="tx1"/>
            </a:solidFill>
          </a:ln>
          <a:effectLst/>
        </p:spPr>
      </p:pic>
    </p:spTree>
    <p:extLst>
      <p:ext uri="{BB962C8B-B14F-4D97-AF65-F5344CB8AC3E}">
        <p14:creationId xmlns:p14="http://schemas.microsoft.com/office/powerpoint/2010/main" val="3533678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0B1A-FC16-0C44-BD96-74A41AFC8B42}"/>
              </a:ext>
            </a:extLst>
          </p:cNvPr>
          <p:cNvSpPr>
            <a:spLocks noGrp="1"/>
          </p:cNvSpPr>
          <p:nvPr>
            <p:ph type="title"/>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Simulation-based examples</a:t>
            </a:r>
          </a:p>
        </p:txBody>
      </p:sp>
      <p:sp>
        <p:nvSpPr>
          <p:cNvPr id="3" name="Content Placeholder 2">
            <a:extLst>
              <a:ext uri="{FF2B5EF4-FFF2-40B4-BE49-F238E27FC236}">
                <a16:creationId xmlns:a16="http://schemas.microsoft.com/office/drawing/2014/main" id="{859556AD-5D38-0843-9CC5-8B37C74DE65F}"/>
              </a:ext>
            </a:extLst>
          </p:cNvPr>
          <p:cNvSpPr>
            <a:spLocks noGrp="1"/>
          </p:cNvSpPr>
          <p:nvPr>
            <p:ph idx="1"/>
          </p:nvPr>
        </p:nvSpPr>
        <p:spPr/>
        <p:txBody>
          <a:bodyPr anchor="ctr"/>
          <a:lstStyle/>
          <a:p>
            <a:pPr algn="just"/>
            <a:r>
              <a:rPr lang="en-US" dirty="0">
                <a:latin typeface="Helvetica Neue" panose="02000503000000020004" pitchFamily="2" charset="0"/>
                <a:ea typeface="Helvetica Neue" panose="02000503000000020004" pitchFamily="2" charset="0"/>
                <a:cs typeface="Helvetica Neue" panose="02000503000000020004" pitchFamily="2" charset="0"/>
              </a:rPr>
              <a:t>We consider two representative mediation models, where the effect is mediated through microbiota abundance and presence/absence, respectively.</a:t>
            </a:r>
          </a:p>
          <a:p>
            <a:pPr marL="0" indent="0" algn="just">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lvl="1" algn="just"/>
            <a:r>
              <a:rPr lang="en-US" b="1" dirty="0">
                <a:latin typeface="Helvetica Neue" panose="02000503000000020004" pitchFamily="2" charset="0"/>
                <a:ea typeface="Helvetica Neue" panose="02000503000000020004" pitchFamily="2" charset="0"/>
                <a:cs typeface="Helvetica Neue" panose="02000503000000020004" pitchFamily="2" charset="0"/>
              </a:rPr>
              <a:t>Scenario A: </a:t>
            </a:r>
            <a:r>
              <a:rPr lang="en-US" dirty="0">
                <a:latin typeface="Helvetica Neue" panose="02000503000000020004" pitchFamily="2" charset="0"/>
                <a:ea typeface="Helvetica Neue" panose="02000503000000020004" pitchFamily="2" charset="0"/>
                <a:cs typeface="Helvetica Neue" panose="02000503000000020004" pitchFamily="2" charset="0"/>
              </a:rPr>
              <a:t>the independent variable X affects the relative abundance of some microbes and the abundance data of those microbes affect the outcome Y.</a:t>
            </a:r>
          </a:p>
          <a:p>
            <a:pPr marL="457200" lvl="1" indent="0" algn="just">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lvl="1" algn="just"/>
            <a:r>
              <a:rPr lang="en-US" b="1" dirty="0">
                <a:latin typeface="Helvetica Neue" panose="02000503000000020004" pitchFamily="2" charset="0"/>
                <a:ea typeface="Helvetica Neue" panose="02000503000000020004" pitchFamily="2" charset="0"/>
                <a:cs typeface="Helvetica Neue" panose="02000503000000020004" pitchFamily="2" charset="0"/>
              </a:rPr>
              <a:t>Scenario B: </a:t>
            </a:r>
            <a:r>
              <a:rPr lang="en-US" dirty="0">
                <a:latin typeface="Helvetica Neue" panose="02000503000000020004" pitchFamily="2" charset="0"/>
                <a:ea typeface="Helvetica Neue" panose="02000503000000020004" pitchFamily="2" charset="0"/>
                <a:cs typeface="Helvetica Neue" panose="02000503000000020004" pitchFamily="2" charset="0"/>
              </a:rPr>
              <a:t>we vary the procedure by allowing X affecting the presence/absence of microbes, and the presence/absence of microbes affecting Y. </a:t>
            </a:r>
          </a:p>
        </p:txBody>
      </p:sp>
    </p:spTree>
    <p:extLst>
      <p:ext uri="{BB962C8B-B14F-4D97-AF65-F5344CB8AC3E}">
        <p14:creationId xmlns:p14="http://schemas.microsoft.com/office/powerpoint/2010/main" val="3750152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5AB8-F747-EE44-A709-E9DC3BAB61DD}"/>
              </a:ext>
            </a:extLst>
          </p:cNvPr>
          <p:cNvSpPr>
            <a:spLocks noGrp="1"/>
          </p:cNvSpPr>
          <p:nvPr>
            <p:ph type="title"/>
          </p:nvPr>
        </p:nvSpPr>
        <p:spPr/>
        <p:txBody>
          <a:bodyPr/>
          <a:lstStyle/>
          <a:p>
            <a:r>
              <a:rPr lang="en-US" dirty="0"/>
              <a:t>Simulation (A) algorithm outline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4A0D0-0169-CC40-B170-738C53F249DD}"/>
                  </a:ext>
                </a:extLst>
              </p:cNvPr>
              <p:cNvSpPr>
                <a:spLocks noGrp="1"/>
              </p:cNvSpPr>
              <p:nvPr>
                <p:ph idx="1"/>
              </p:nvPr>
            </p:nvSpPr>
            <p:spPr/>
            <p:txBody>
              <a:bodyPr/>
              <a:lstStyle/>
              <a:p>
                <a:pPr marL="514350" indent="-514350">
                  <a:buFont typeface="+mj-lt"/>
                  <a:buAutoNum type="arabicPeriod"/>
                </a:pPr>
                <a:r>
                  <a:rPr lang="en-US" dirty="0"/>
                  <a:t>Microbiome counts from Dirichlet multinomial model:</a:t>
                </a:r>
              </a:p>
              <a:p>
                <a:pPr marL="914400" lvl="1" indent="-457200">
                  <a:buFont typeface="+mj-lt"/>
                  <a:buAutoNum type="alphaLcPeriod"/>
                </a:pPr>
                <a:r>
                  <a:rPr lang="en-US" dirty="0"/>
                  <a:t>Generate </a:t>
                </a:r>
                <a14:m>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e>
                        </m:d>
                      </m:e>
                      <m:sup>
                        <m:r>
                          <a:rPr lang="en-US" b="0" i="1" smtClean="0">
                            <a:latin typeface="Cambria Math" panose="02040503050406030204" pitchFamily="18" charset="0"/>
                          </a:rPr>
                          <m:t>𝑡</m:t>
                        </m:r>
                      </m:sup>
                    </m:sSup>
                  </m:oMath>
                </a14:m>
                <a:r>
                  <a:rPr lang="en-US" dirty="0"/>
                  <a:t> from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0, 1</m:t>
                        </m:r>
                      </m:e>
                    </m:d>
                    <m:r>
                      <a:rPr lang="en-US" b="0" i="1" smtClean="0">
                        <a:latin typeface="Cambria Math" panose="02040503050406030204" pitchFamily="18" charset="0"/>
                      </a:rPr>
                      <m:t>.</m:t>
                    </m:r>
                  </m:oMath>
                </a14:m>
                <a:endParaRPr lang="en-US" dirty="0"/>
              </a:p>
              <a:p>
                <a:pPr marL="914400" lvl="1" indent="-457200">
                  <a:buFont typeface="+mj-lt"/>
                  <a:buAutoNum type="alphaLcPeriod"/>
                </a:pPr>
                <a:r>
                  <a:rPr lang="en-US" dirty="0"/>
                  <a:t>Compute proportion parameters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oMath>
                </a14:m>
                <a:r>
                  <a:rPr lang="en-US" dirty="0"/>
                  <a:t> as a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en-US" dirty="0"/>
                  <a:t> and </a:t>
                </a:r>
                <a14:m>
                  <m:oMath xmlns:m="http://schemas.openxmlformats.org/officeDocument/2006/math">
                    <m:r>
                      <a:rPr lang="en-US" b="0" i="1" smtClean="0">
                        <a:latin typeface="Cambria Math" panose="02040503050406030204" pitchFamily="18" charset="0"/>
                      </a:rPr>
                      <m:t>𝑎</m:t>
                    </m:r>
                  </m:oMath>
                </a14:m>
                <a:r>
                  <a:rPr lang="en-US" dirty="0"/>
                  <a:t> – which controls correlation strength between </a:t>
                </a:r>
                <a14:m>
                  <m:oMath xmlns:m="http://schemas.openxmlformats.org/officeDocument/2006/math">
                    <m:r>
                      <a:rPr lang="en-US" b="1" i="1" smtClean="0">
                        <a:latin typeface="Cambria Math" panose="02040503050406030204" pitchFamily="18" charset="0"/>
                      </a:rPr>
                      <m:t>𝑿</m:t>
                    </m:r>
                  </m:oMath>
                </a14:m>
                <a:r>
                  <a:rPr lang="en-US" dirty="0"/>
                  <a:t> and </a:t>
                </a:r>
                <a14:m>
                  <m:oMath xmlns:m="http://schemas.openxmlformats.org/officeDocument/2006/math">
                    <m:r>
                      <a:rPr lang="en-US" b="1" i="1" smtClean="0">
                        <a:latin typeface="Cambria Math" panose="02040503050406030204" pitchFamily="18" charset="0"/>
                      </a:rPr>
                      <m:t>𝑴</m:t>
                    </m:r>
                  </m:oMath>
                </a14:m>
                <a:r>
                  <a:rPr lang="en-US" dirty="0"/>
                  <a:t>. </a:t>
                </a:r>
              </a:p>
              <a:p>
                <a:pPr marL="914400" lvl="1" indent="-457200">
                  <a:buFont typeface="+mj-lt"/>
                  <a:buAutoNum type="alphaLcPeriod"/>
                </a:pPr>
                <a:r>
                  <a:rPr lang="en-US" dirty="0"/>
                  <a:t>Generate microbiome count data using Dirichlet multinomial model using probabilities</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 (</m:t>
                        </m:r>
                        <m:r>
                          <a:rPr lang="en-US" i="1">
                            <a:latin typeface="Cambria Math" panose="02040503050406030204" pitchFamily="18" charset="0"/>
                          </a:rPr>
                          <m:t>𝜋</m:t>
                        </m:r>
                      </m:e>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p>
                    <m:r>
                      <a:rPr lang="en-US" b="0" i="1" smtClean="0">
                        <a:latin typeface="Cambria Math" panose="02040503050406030204" pitchFamily="18" charset="0"/>
                      </a:rPr>
                      <m:t>)</m:t>
                    </m:r>
                  </m:oMath>
                </a14:m>
                <a:r>
                  <a:rPr lang="en-US" dirty="0"/>
                  <a:t> and dispersion parameter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(will use a logit model to generate presence/absence data for simulation B).</a:t>
                </a:r>
              </a:p>
              <a:p>
                <a:pPr marL="457200" indent="-457200">
                  <a:buFont typeface="+mj-lt"/>
                  <a:buAutoNum type="arabicPeriod"/>
                </a:pPr>
                <a:r>
                  <a:rPr lang="en-US" dirty="0"/>
                  <a:t>Generate response </a:t>
                </a:r>
                <a14:m>
                  <m:oMath xmlns:m="http://schemas.openxmlformats.org/officeDocument/2006/math">
                    <m:r>
                      <a:rPr lang="en-US" b="1" i="1" smtClean="0">
                        <a:latin typeface="Cambria Math" panose="02040503050406030204" pitchFamily="18" charset="0"/>
                      </a:rPr>
                      <m:t>𝒀</m:t>
                    </m:r>
                  </m:oMath>
                </a14:m>
                <a:r>
                  <a:rPr lang="en-US" dirty="0"/>
                  <a:t> as a function of</a:t>
                </a:r>
                <a14:m>
                  <m:oMath xmlns:m="http://schemas.openxmlformats.org/officeDocument/2006/math">
                    <m:r>
                      <a:rPr lang="en-US" b="0" i="0" smtClean="0">
                        <a:latin typeface="Cambria Math" panose="02040503050406030204" pitchFamily="18" charset="0"/>
                      </a:rPr>
                      <m:t> </m:t>
                    </m:r>
                    <m:r>
                      <a:rPr lang="en-US" b="1" i="1" smtClean="0">
                        <a:latin typeface="Cambria Math" panose="02040503050406030204" pitchFamily="18" charset="0"/>
                      </a:rPr>
                      <m:t>𝑿</m:t>
                    </m:r>
                  </m:oMath>
                </a14:m>
                <a:r>
                  <a:rPr lang="en-US" dirty="0"/>
                  <a:t> and </a:t>
                </a:r>
                <a14:m>
                  <m:oMath xmlns:m="http://schemas.openxmlformats.org/officeDocument/2006/math">
                    <m:r>
                      <a:rPr lang="en-US" b="1" i="1" smtClean="0">
                        <a:latin typeface="Cambria Math" panose="02040503050406030204" pitchFamily="18" charset="0"/>
                      </a:rPr>
                      <m:t>𝑴</m:t>
                    </m:r>
                  </m:oMath>
                </a14:m>
                <a:r>
                  <a:rPr lang="en-US" dirty="0"/>
                  <a:t> with </a:t>
                </a:r>
                <a14:m>
                  <m:oMath xmlns:m="http://schemas.openxmlformats.org/officeDocument/2006/math">
                    <m:r>
                      <a:rPr lang="en-US" b="0" i="1" smtClean="0">
                        <a:latin typeface="Cambria Math" panose="02040503050406030204" pitchFamily="18" charset="0"/>
                      </a:rPr>
                      <m:t>𝑏</m:t>
                    </m:r>
                  </m:oMath>
                </a14:m>
                <a:r>
                  <a:rPr lang="en-US" dirty="0"/>
                  <a:t> influencing effect of </a:t>
                </a:r>
                <a14:m>
                  <m:oMath xmlns:m="http://schemas.openxmlformats.org/officeDocument/2006/math">
                    <m:r>
                      <a:rPr lang="en-US" b="1" i="1" smtClean="0">
                        <a:latin typeface="Cambria Math" panose="02040503050406030204" pitchFamily="18" charset="0"/>
                      </a:rPr>
                      <m:t>𝑴</m:t>
                    </m:r>
                  </m:oMath>
                </a14:m>
                <a:r>
                  <a:rPr lang="en-US" dirty="0"/>
                  <a:t> on </a:t>
                </a:r>
                <a14:m>
                  <m:oMath xmlns:m="http://schemas.openxmlformats.org/officeDocument/2006/math">
                    <m:r>
                      <a:rPr lang="en-US" b="1" i="1" smtClean="0">
                        <a:latin typeface="Cambria Math" panose="02040503050406030204" pitchFamily="18" charset="0"/>
                      </a:rPr>
                      <m:t>𝒀</m:t>
                    </m:r>
                  </m:oMath>
                </a14:m>
                <a:r>
                  <a:rPr lang="en-US" b="1" dirty="0"/>
                  <a:t> </a:t>
                </a:r>
                <a:r>
                  <a:rPr lang="en-US" dirty="0"/>
                  <a:t>in presence of</a:t>
                </a:r>
                <a:r>
                  <a:rPr lang="en-US" b="1" dirty="0"/>
                  <a:t> </a:t>
                </a:r>
                <a14:m>
                  <m:oMath xmlns:m="http://schemas.openxmlformats.org/officeDocument/2006/math">
                    <m:r>
                      <a:rPr lang="en-US" b="1" i="1" smtClean="0">
                        <a:latin typeface="Cambria Math" panose="02040503050406030204" pitchFamily="18" charset="0"/>
                      </a:rPr>
                      <m:t>𝑿</m:t>
                    </m:r>
                  </m:oMath>
                </a14:m>
                <a:r>
                  <a:rPr lang="en-US" b="1" dirty="0"/>
                  <a:t>. </a:t>
                </a:r>
              </a:p>
              <a:p>
                <a:pPr marL="457200" indent="-457200">
                  <a:buFont typeface="+mj-lt"/>
                  <a:buAutoNum type="arabicPeriod"/>
                </a:pPr>
                <a:r>
                  <a:rPr lang="en-US" dirty="0"/>
                  <a:t> Run estimation process. </a:t>
                </a:r>
              </a:p>
            </p:txBody>
          </p:sp>
        </mc:Choice>
        <mc:Fallback xmlns="">
          <p:sp>
            <p:nvSpPr>
              <p:cNvPr id="3" name="Content Placeholder 2">
                <a:extLst>
                  <a:ext uri="{FF2B5EF4-FFF2-40B4-BE49-F238E27FC236}">
                    <a16:creationId xmlns:a16="http://schemas.microsoft.com/office/drawing/2014/main" id="{4334A0D0-0169-CC40-B170-738C53F249DD}"/>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Tree>
    <p:extLst>
      <p:ext uri="{BB962C8B-B14F-4D97-AF65-F5344CB8AC3E}">
        <p14:creationId xmlns:p14="http://schemas.microsoft.com/office/powerpoint/2010/main" val="2924587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BCD68-19D9-1345-9E74-983D7458C49D}"/>
              </a:ext>
            </a:extLst>
          </p:cNvPr>
          <p:cNvSpPr>
            <a:spLocks noGrp="1"/>
          </p:cNvSpPr>
          <p:nvPr>
            <p:ph type="title"/>
          </p:nvPr>
        </p:nvSpPr>
        <p:spPr/>
        <p:txBody>
          <a:bodyPr>
            <a:normAutofit fontScale="90000"/>
          </a:bodyPr>
          <a:lstStyle/>
          <a:p>
            <a:r>
              <a:rPr lang="en-US" dirty="0"/>
              <a:t>The paper compares the power of the omnibus test with tests based on some distance measures.</a:t>
            </a:r>
          </a:p>
        </p:txBody>
      </p:sp>
      <p:pic>
        <p:nvPicPr>
          <p:cNvPr id="4" name="Content Placeholder 3">
            <a:extLst>
              <a:ext uri="{FF2B5EF4-FFF2-40B4-BE49-F238E27FC236}">
                <a16:creationId xmlns:a16="http://schemas.microsoft.com/office/drawing/2014/main" id="{0A2F73D1-C26A-7E4A-A159-B1C5150DF069}"/>
              </a:ext>
            </a:extLst>
          </p:cNvPr>
          <p:cNvPicPr>
            <a:picLocks noGrp="1" noChangeAspect="1"/>
          </p:cNvPicPr>
          <p:nvPr>
            <p:ph idx="1"/>
          </p:nvPr>
        </p:nvPicPr>
        <p:blipFill>
          <a:blip r:embed="rId2"/>
          <a:stretch>
            <a:fillRect/>
          </a:stretch>
        </p:blipFill>
        <p:spPr>
          <a:xfrm>
            <a:off x="838200" y="1789471"/>
            <a:ext cx="10515600" cy="4703404"/>
          </a:xfrm>
          <a:prstGeom prst="rect">
            <a:avLst/>
          </a:prstGeom>
          <a:ln w="12700">
            <a:solidFill>
              <a:schemeClr val="tx1"/>
            </a:solidFill>
          </a:ln>
        </p:spPr>
      </p:pic>
    </p:spTree>
    <p:extLst>
      <p:ext uri="{BB962C8B-B14F-4D97-AF65-F5344CB8AC3E}">
        <p14:creationId xmlns:p14="http://schemas.microsoft.com/office/powerpoint/2010/main" val="679136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E5EF-9663-A749-8F1B-3C9DFC92C7B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9411A41-FC1E-0F4B-A7FC-8A5408718307}"/>
              </a:ext>
            </a:extLst>
          </p:cNvPr>
          <p:cNvSpPr>
            <a:spLocks noGrp="1"/>
          </p:cNvSpPr>
          <p:nvPr>
            <p:ph idx="1"/>
          </p:nvPr>
        </p:nvSpPr>
        <p:spPr/>
        <p:txBody>
          <a:bodyPr/>
          <a:lstStyle/>
          <a:p>
            <a:r>
              <a:rPr lang="en-US" dirty="0"/>
              <a:t>What’s the human microbiome?</a:t>
            </a:r>
          </a:p>
          <a:p>
            <a:endParaRPr lang="en-US" dirty="0"/>
          </a:p>
          <a:p>
            <a:r>
              <a:rPr lang="en-US" dirty="0"/>
              <a:t>and scope of mediation analysis</a:t>
            </a:r>
          </a:p>
        </p:txBody>
      </p:sp>
      <p:pic>
        <p:nvPicPr>
          <p:cNvPr id="4" name="Picture 3" descr="A screenshot of a computer&#10;&#10;Description automatically generated with low confidence">
            <a:extLst>
              <a:ext uri="{FF2B5EF4-FFF2-40B4-BE49-F238E27FC236}">
                <a16:creationId xmlns:a16="http://schemas.microsoft.com/office/drawing/2014/main" id="{A3CEB9C3-0AE4-544F-9C8E-4E271E87A58C}"/>
              </a:ext>
            </a:extLst>
          </p:cNvPr>
          <p:cNvPicPr>
            <a:picLocks noChangeAspect="1"/>
          </p:cNvPicPr>
          <p:nvPr/>
        </p:nvPicPr>
        <p:blipFill>
          <a:blip r:embed="rId2"/>
          <a:stretch>
            <a:fillRect/>
          </a:stretch>
        </p:blipFill>
        <p:spPr>
          <a:xfrm>
            <a:off x="643467" y="1616032"/>
            <a:ext cx="10905066" cy="3625934"/>
          </a:xfrm>
          <a:prstGeom prst="rect">
            <a:avLst/>
          </a:prstGeom>
          <a:ln>
            <a:solidFill>
              <a:schemeClr val="tx1"/>
            </a:solidFill>
          </a:ln>
        </p:spPr>
      </p:pic>
      <p:sp>
        <p:nvSpPr>
          <p:cNvPr id="5" name="TextBox 4">
            <a:extLst>
              <a:ext uri="{FF2B5EF4-FFF2-40B4-BE49-F238E27FC236}">
                <a16:creationId xmlns:a16="http://schemas.microsoft.com/office/drawing/2014/main" id="{C48D8919-3052-5F47-A421-7D05BAD91FEA}"/>
              </a:ext>
            </a:extLst>
          </p:cNvPr>
          <p:cNvSpPr txBox="1"/>
          <p:nvPr/>
        </p:nvSpPr>
        <p:spPr>
          <a:xfrm>
            <a:off x="5766816" y="2889504"/>
            <a:ext cx="4474464" cy="633984"/>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54218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8D0EA-6962-9B49-950A-AFA2440F2AA1}"/>
              </a:ext>
            </a:extLst>
          </p:cNvPr>
          <p:cNvSpPr>
            <a:spLocks noGrp="1"/>
          </p:cNvSpPr>
          <p:nvPr>
            <p:ph idx="1"/>
          </p:nvPr>
        </p:nvSpPr>
        <p:spPr>
          <a:xfrm>
            <a:off x="117984" y="-2464"/>
            <a:ext cx="6096000" cy="6866508"/>
          </a:xfrm>
        </p:spPr>
        <p:txBody>
          <a:bodyPr>
            <a:normAutofit/>
          </a:bodyPr>
          <a:lstStyle/>
          <a:p>
            <a:pPr marL="0" indent="0" algn="ctr">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On the human microbiome.</a:t>
            </a:r>
          </a:p>
          <a:p>
            <a:pPr marL="0" indent="0" algn="ctr">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gn="just"/>
            <a:r>
              <a:rPr lang="en-US" dirty="0">
                <a:latin typeface="Helvetica Neue" panose="02000503000000020004" pitchFamily="2" charset="0"/>
                <a:ea typeface="Helvetica Neue" panose="02000503000000020004" pitchFamily="2" charset="0"/>
                <a:cs typeface="Helvetica Neue" panose="02000503000000020004" pitchFamily="2" charset="0"/>
              </a:rPr>
              <a:t>The </a:t>
            </a: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human microbiome </a:t>
            </a:r>
            <a:r>
              <a:rPr lang="en-US" dirty="0">
                <a:latin typeface="Helvetica Neue" panose="02000503000000020004" pitchFamily="2" charset="0"/>
                <a:ea typeface="Helvetica Neue" panose="02000503000000020004" pitchFamily="2" charset="0"/>
                <a:cs typeface="Helvetica Neue" panose="02000503000000020004" pitchFamily="2" charset="0"/>
              </a:rPr>
              <a:t>has an estimated </a:t>
            </a: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100 trillion microbes</a:t>
            </a:r>
            <a:r>
              <a:rPr lang="en-US" dirty="0">
                <a:latin typeface="Helvetica Neue" panose="02000503000000020004" pitchFamily="2" charset="0"/>
                <a:ea typeface="Helvetica Neue" panose="02000503000000020004" pitchFamily="2" charset="0"/>
                <a:cs typeface="Helvetica Neue" panose="02000503000000020004" pitchFamily="2" charset="0"/>
              </a:rPr>
              <a:t>, the bulk of which live in our gut. </a:t>
            </a:r>
          </a:p>
          <a:p>
            <a:pPr algn="just"/>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gn="just"/>
            <a:r>
              <a:rPr lang="en-US" dirty="0">
                <a:latin typeface="Helvetica Neue" panose="02000503000000020004" pitchFamily="2" charset="0"/>
                <a:ea typeface="Helvetica Neue" panose="02000503000000020004" pitchFamily="2" charset="0"/>
                <a:cs typeface="Helvetica Neue" panose="02000503000000020004" pitchFamily="2" charset="0"/>
              </a:rPr>
              <a:t>The human microbiome is composed of </a:t>
            </a: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communities of bacteria and viruses and fungi</a:t>
            </a:r>
            <a:r>
              <a:rPr lang="en-US" dirty="0">
                <a:latin typeface="Helvetica Neue" panose="02000503000000020004" pitchFamily="2" charset="0"/>
                <a:ea typeface="Helvetica Neue" panose="02000503000000020004" pitchFamily="2" charset="0"/>
                <a:cs typeface="Helvetica Neue" panose="02000503000000020004" pitchFamily="2" charset="0"/>
              </a:rPr>
              <a:t>.</a:t>
            </a:r>
          </a:p>
          <a:p>
            <a:pPr algn="just"/>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gn="just"/>
            <a:r>
              <a:rPr lang="en-US" dirty="0">
                <a:latin typeface="Helvetica Neue" panose="02000503000000020004" pitchFamily="2" charset="0"/>
                <a:ea typeface="Helvetica Neue" panose="02000503000000020004" pitchFamily="2" charset="0"/>
                <a:cs typeface="Helvetica Neue" panose="02000503000000020004" pitchFamily="2" charset="0"/>
              </a:rPr>
              <a:t>Large scale studies have described the beneficial functions of the normal gut microbiota on health down to the genetic level.</a:t>
            </a:r>
          </a:p>
        </p:txBody>
      </p:sp>
      <p:pic>
        <p:nvPicPr>
          <p:cNvPr id="1026" name="Picture 2" descr="Figure 1">
            <a:extLst>
              <a:ext uri="{FF2B5EF4-FFF2-40B4-BE49-F238E27FC236}">
                <a16:creationId xmlns:a16="http://schemas.microsoft.com/office/drawing/2014/main" id="{BCE9E888-5645-4D46-85D2-48D7D55B6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569" y="523081"/>
            <a:ext cx="5480304" cy="58118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8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E5EF-9663-A749-8F1B-3C9DFC92C7B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9411A41-FC1E-0F4B-A7FC-8A5408718307}"/>
              </a:ext>
            </a:extLst>
          </p:cNvPr>
          <p:cNvSpPr>
            <a:spLocks noGrp="1"/>
          </p:cNvSpPr>
          <p:nvPr>
            <p:ph idx="1"/>
          </p:nvPr>
        </p:nvSpPr>
        <p:spPr/>
        <p:txBody>
          <a:bodyPr/>
          <a:lstStyle/>
          <a:p>
            <a:r>
              <a:rPr lang="en-US" dirty="0"/>
              <a:t>What’s the human microbiome?</a:t>
            </a:r>
          </a:p>
          <a:p>
            <a:endParaRPr lang="en-US" dirty="0"/>
          </a:p>
          <a:p>
            <a:r>
              <a:rPr lang="en-US" dirty="0"/>
              <a:t>and scope of mediation analysis</a:t>
            </a:r>
          </a:p>
        </p:txBody>
      </p:sp>
      <p:pic>
        <p:nvPicPr>
          <p:cNvPr id="4" name="Picture 3" descr="A screenshot of a computer&#10;&#10;Description automatically generated with low confidence">
            <a:extLst>
              <a:ext uri="{FF2B5EF4-FFF2-40B4-BE49-F238E27FC236}">
                <a16:creationId xmlns:a16="http://schemas.microsoft.com/office/drawing/2014/main" id="{A3CEB9C3-0AE4-544F-9C8E-4E271E87A58C}"/>
              </a:ext>
            </a:extLst>
          </p:cNvPr>
          <p:cNvPicPr>
            <a:picLocks noChangeAspect="1"/>
          </p:cNvPicPr>
          <p:nvPr/>
        </p:nvPicPr>
        <p:blipFill>
          <a:blip r:embed="rId2"/>
          <a:stretch>
            <a:fillRect/>
          </a:stretch>
        </p:blipFill>
        <p:spPr>
          <a:xfrm>
            <a:off x="643467" y="1616032"/>
            <a:ext cx="10905066" cy="3625934"/>
          </a:xfrm>
          <a:prstGeom prst="rect">
            <a:avLst/>
          </a:prstGeom>
          <a:ln>
            <a:solidFill>
              <a:schemeClr val="tx1"/>
            </a:solidFill>
          </a:ln>
        </p:spPr>
      </p:pic>
      <p:sp>
        <p:nvSpPr>
          <p:cNvPr id="5" name="TextBox 4">
            <a:extLst>
              <a:ext uri="{FF2B5EF4-FFF2-40B4-BE49-F238E27FC236}">
                <a16:creationId xmlns:a16="http://schemas.microsoft.com/office/drawing/2014/main" id="{F129A42F-860A-AF44-8E1A-9D3A8D1E3752}"/>
              </a:ext>
            </a:extLst>
          </p:cNvPr>
          <p:cNvSpPr txBox="1"/>
          <p:nvPr/>
        </p:nvSpPr>
        <p:spPr>
          <a:xfrm>
            <a:off x="691896" y="2905019"/>
            <a:ext cx="3721608" cy="633984"/>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765456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3021-2F32-5D44-AE0E-681DF9E3384B}"/>
              </a:ext>
            </a:extLst>
          </p:cNvPr>
          <p:cNvSpPr>
            <a:spLocks noGrp="1"/>
          </p:cNvSpPr>
          <p:nvPr>
            <p:ph type="title"/>
          </p:nvPr>
        </p:nvSpPr>
        <p:spPr/>
        <p: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Microbiome mediates clinical outcomes?</a:t>
            </a:r>
          </a:p>
        </p:txBody>
      </p:sp>
      <p:graphicFrame>
        <p:nvGraphicFramePr>
          <p:cNvPr id="4" name="Content Placeholder 3">
            <a:extLst>
              <a:ext uri="{FF2B5EF4-FFF2-40B4-BE49-F238E27FC236}">
                <a16:creationId xmlns:a16="http://schemas.microsoft.com/office/drawing/2014/main" id="{EC963019-CA94-C947-A93D-7A69DBD23367}"/>
              </a:ext>
            </a:extLst>
          </p:cNvPr>
          <p:cNvGraphicFramePr>
            <a:graphicFrameLocks noGrp="1"/>
          </p:cNvGraphicFramePr>
          <p:nvPr>
            <p:ph idx="1"/>
            <p:extLst>
              <p:ext uri="{D42A27DB-BD31-4B8C-83A1-F6EECF244321}">
                <p14:modId xmlns:p14="http://schemas.microsoft.com/office/powerpoint/2010/main" val="3180464802"/>
              </p:ext>
            </p:extLst>
          </p:nvPr>
        </p:nvGraphicFramePr>
        <p:xfrm>
          <a:off x="838200" y="1825625"/>
          <a:ext cx="5257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09B04915-2A0D-764A-A29F-8D297B987CB5}"/>
              </a:ext>
            </a:extLst>
          </p:cNvPr>
          <p:cNvSpPr txBox="1">
            <a:spLocks/>
          </p:cNvSpPr>
          <p:nvPr/>
        </p:nvSpPr>
        <p:spPr>
          <a:xfrm>
            <a:off x="6448301" y="1431925"/>
            <a:ext cx="5257801" cy="4745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Arial" panose="020B0604020202020204" pitchFamily="34" charset="0"/>
              <a:buChar char="•"/>
            </a:pPr>
            <a:r>
              <a:rPr lang="en-US" sz="28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Diet affects nutrition and health.</a:t>
            </a:r>
          </a:p>
          <a:p>
            <a:pPr marL="457200" indent="-457200" algn="just">
              <a:buFont typeface="Arial" panose="020B0604020202020204" pitchFamily="34" charset="0"/>
              <a:buChar char="•"/>
            </a:pPr>
            <a:endParaRPr 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just">
              <a:buFont typeface="Arial" panose="020B0604020202020204" pitchFamily="34" charset="0"/>
              <a:buChar char="•"/>
            </a:pPr>
            <a:r>
              <a:rPr 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Long-term dietary intake influences the composition of microbes in the gut.</a:t>
            </a:r>
          </a:p>
          <a:p>
            <a:pPr marL="457200" indent="-457200" algn="just">
              <a:buFont typeface="Arial" panose="020B0604020202020204" pitchFamily="34" charset="0"/>
              <a:buChar char="•"/>
            </a:pPr>
            <a:endParaRPr 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just">
              <a:buFont typeface="Arial" panose="020B0604020202020204" pitchFamily="34" charset="0"/>
              <a:buChar char="•"/>
            </a:pPr>
            <a:r>
              <a:rPr lang="en-US" sz="28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Composition of the gut microbiome determines the efficacy of nutrients from food.</a:t>
            </a:r>
            <a:endParaRPr 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91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A388-74F7-6547-B2A3-D437FB166590}"/>
              </a:ext>
            </a:extLst>
          </p:cNvPr>
          <p:cNvSpPr>
            <a:spLocks noGrp="1"/>
          </p:cNvSpPr>
          <p:nvPr>
            <p:ph type="title"/>
          </p:nvPr>
        </p:nvSpPr>
        <p:spPr/>
        <p: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Trouble with traditional mediation?</a:t>
            </a:r>
          </a:p>
        </p:txBody>
      </p:sp>
      <p:sp>
        <p:nvSpPr>
          <p:cNvPr id="3" name="Content Placeholder 2">
            <a:extLst>
              <a:ext uri="{FF2B5EF4-FFF2-40B4-BE49-F238E27FC236}">
                <a16:creationId xmlns:a16="http://schemas.microsoft.com/office/drawing/2014/main" id="{A49C4713-834B-C44C-9D69-4FBFA0A19223}"/>
              </a:ext>
            </a:extLst>
          </p:cNvPr>
          <p:cNvSpPr>
            <a:spLocks noGrp="1"/>
          </p:cNvSpPr>
          <p:nvPr>
            <p:ph idx="1"/>
          </p:nvPr>
        </p:nvSpPr>
        <p:spPr/>
        <p:txBody>
          <a:bodyPr/>
          <a:lstStyle/>
          <a:p>
            <a:pPr algn="just"/>
            <a:r>
              <a:rPr lang="en-US" dirty="0">
                <a:latin typeface="Helvetica Neue" panose="02000503000000020004" pitchFamily="2" charset="0"/>
                <a:ea typeface="Helvetica Neue" panose="02000503000000020004" pitchFamily="2" charset="0"/>
                <a:cs typeface="Helvetica Neue" panose="02000503000000020004" pitchFamily="2" charset="0"/>
              </a:rPr>
              <a:t>Microbiome data are highly skewed and zero-inflated.</a:t>
            </a:r>
          </a:p>
          <a:p>
            <a:pPr algn="just"/>
            <a:r>
              <a:rPr lang="en-US" dirty="0">
                <a:latin typeface="Helvetica Neue" panose="02000503000000020004" pitchFamily="2" charset="0"/>
                <a:ea typeface="Helvetica Neue" panose="02000503000000020004" pitchFamily="2" charset="0"/>
                <a:cs typeface="Helvetica Neue" panose="02000503000000020004" pitchFamily="2" charset="0"/>
              </a:rPr>
              <a:t>Linear relationships don’t hold.</a:t>
            </a:r>
          </a:p>
          <a:p>
            <a:pPr marL="0" indent="0" algn="r">
              <a:buNone/>
            </a:pP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Linearity and normality violated!</a:t>
            </a:r>
          </a:p>
          <a:p>
            <a:pPr algn="just"/>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gn="just"/>
            <a:r>
              <a:rPr lang="en-US" dirty="0">
                <a:latin typeface="Helvetica Neue" panose="02000503000000020004" pitchFamily="2" charset="0"/>
                <a:ea typeface="Helvetica Neue" panose="02000503000000020004" pitchFamily="2" charset="0"/>
                <a:cs typeface="Helvetica Neue" panose="02000503000000020004" pitchFamily="2" charset="0"/>
              </a:rPr>
              <a:t>Large number of rare and low-abundance bacteria makes the individual bacteria-based testing less powerful. Instead, we cluster bacteria into groups which are ‘similar’ in </a:t>
            </a:r>
            <a:r>
              <a:rPr lang="en-US" dirty="0" err="1">
                <a:latin typeface="Helvetica Neue" panose="02000503000000020004" pitchFamily="2" charset="0"/>
                <a:ea typeface="Helvetica Neue" panose="02000503000000020004" pitchFamily="2" charset="0"/>
                <a:cs typeface="Helvetica Neue" panose="02000503000000020004" pitchFamily="2" charset="0"/>
              </a:rPr>
              <a:t>behaviour</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pPr marL="0" indent="0" algn="r">
              <a:buNone/>
            </a:pP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Correlated mediators. High-dimensional problems!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9872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57DA7-CE6D-BB42-AAFD-B8812817F7A0}"/>
              </a:ext>
            </a:extLst>
          </p:cNvPr>
          <p:cNvSpPr>
            <a:spLocks noGrp="1"/>
          </p:cNvSpPr>
          <p:nvPr>
            <p:ph type="title"/>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Mediation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267EE-FDF6-284F-A3EF-2F8CD5C8D4B0}"/>
                  </a:ext>
                </a:extLst>
              </p:cNvPr>
              <p:cNvSpPr>
                <a:spLocks noGrp="1"/>
              </p:cNvSpPr>
              <p:nvPr>
                <p:ph idx="1"/>
              </p:nvPr>
            </p:nvSpPr>
            <p:spPr>
              <a:xfrm>
                <a:off x="838200" y="1825625"/>
                <a:ext cx="5257800" cy="4351338"/>
              </a:xfrm>
            </p:spPr>
            <p:txBody>
              <a:bodyPr>
                <a:normAutofit/>
              </a:bodyPr>
              <a:lstStyle/>
              <a:p>
                <a:pPr algn="just"/>
                <a14:m>
                  <m:oMath xmlns:m="http://schemas.openxmlformats.org/officeDocument/2006/math">
                    <m:r>
                      <a:rPr lang="en-US" b="0" i="1" smtClean="0">
                        <a:latin typeface="Cambria Math" panose="02040503050406030204" pitchFamily="18" charset="0"/>
                      </a:rPr>
                      <m:t>𝑀</m:t>
                    </m:r>
                  </m:oMath>
                </a14:m>
                <a:r>
                  <a:rPr lang="en-US" dirty="0"/>
                  <a:t> is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latin typeface="Cambria Math" panose="02040503050406030204" pitchFamily="18" charset="0"/>
                      </a:rPr>
                      <m:t>𝑛</m:t>
                    </m:r>
                  </m:oMath>
                </a14:m>
                <a:r>
                  <a:rPr lang="en-US" dirty="0"/>
                  <a:t> count matrix, which measures the abundances of </a:t>
                </a:r>
                <a14:m>
                  <m:oMath xmlns:m="http://schemas.openxmlformats.org/officeDocument/2006/math">
                    <m:r>
                      <a:rPr lang="en-US" b="0" i="1" smtClean="0">
                        <a:latin typeface="Cambria Math" panose="02040503050406030204" pitchFamily="18" charset="0"/>
                      </a:rPr>
                      <m:t>𝑚</m:t>
                    </m:r>
                  </m:oMath>
                </a14:m>
                <a:r>
                  <a:rPr lang="en-US" dirty="0"/>
                  <a:t> microbiome members from </a:t>
                </a:r>
                <a14:m>
                  <m:oMath xmlns:m="http://schemas.openxmlformats.org/officeDocument/2006/math">
                    <m:r>
                      <a:rPr lang="en-US" b="0" i="1" smtClean="0">
                        <a:latin typeface="Cambria Math" panose="02040503050406030204" pitchFamily="18" charset="0"/>
                      </a:rPr>
                      <m:t>𝑛</m:t>
                    </m:r>
                  </m:oMath>
                </a14:m>
                <a:r>
                  <a:rPr lang="en-US" b="0" dirty="0"/>
                  <a:t> individuals.</a:t>
                </a:r>
              </a:p>
              <a:p>
                <a:pPr algn="just"/>
                <a14:m>
                  <m:oMath xmlns:m="http://schemas.openxmlformats.org/officeDocument/2006/math">
                    <m:r>
                      <a:rPr lang="en-US" b="0" i="1" smtClean="0">
                        <a:latin typeface="Cambria Math" panose="02040503050406030204" pitchFamily="18" charset="0"/>
                      </a:rPr>
                      <m:t>𝑋</m:t>
                    </m:r>
                  </m:oMath>
                </a14:m>
                <a:r>
                  <a:rPr lang="en-US" dirty="0"/>
                  <a:t>  is the independent variable, </a:t>
                </a:r>
                <a14:m>
                  <m:oMath xmlns:m="http://schemas.openxmlformats.org/officeDocument/2006/math">
                    <m:r>
                      <a:rPr lang="en-US" b="0" i="1" smtClean="0">
                        <a:latin typeface="Cambria Math" panose="02040503050406030204" pitchFamily="18" charset="0"/>
                      </a:rPr>
                      <m:t>𝑌</m:t>
                    </m:r>
                  </m:oMath>
                </a14:m>
                <a:r>
                  <a:rPr lang="en-US" dirty="0"/>
                  <a:t> is the outcome variable and Z is the set of confounder(s).</a:t>
                </a:r>
              </a:p>
              <a:p>
                <a:pPr algn="just"/>
                <a:r>
                  <a:rPr lang="en-US" dirty="0"/>
                  <a:t>Extract feature </a:t>
                </a:r>
                <a14:m>
                  <m:oMath xmlns:m="http://schemas.openxmlformats.org/officeDocument/2006/math">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𝑀</m:t>
                        </m:r>
                      </m:sub>
                      <m: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𝑙</m:t>
                        </m:r>
                        <m:r>
                          <a:rPr lang="en-US" b="0" i="1" smtClean="0">
                            <a:solidFill>
                              <a:srgbClr val="C00000"/>
                            </a:solidFill>
                            <a:latin typeface="Cambria Math" panose="02040503050406030204" pitchFamily="18" charset="0"/>
                          </a:rPr>
                          <m:t>)</m:t>
                        </m:r>
                      </m:sup>
                    </m:sSubSup>
                  </m:oMath>
                </a14:m>
                <a:r>
                  <a:rPr lang="en-US" dirty="0"/>
                  <a:t> from M,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=1, 2, …</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which mediate the effect of </a:t>
                </a:r>
                <a14:m>
                  <m:oMath xmlns:m="http://schemas.openxmlformats.org/officeDocument/2006/math">
                    <m:r>
                      <a:rPr lang="en-US" b="0" i="1" smtClean="0">
                        <a:latin typeface="Cambria Math" panose="02040503050406030204" pitchFamily="18" charset="0"/>
                      </a:rPr>
                      <m:t>𝑋</m:t>
                    </m:r>
                  </m:oMath>
                </a14:m>
                <a:r>
                  <a:rPr lang="en-US" dirty="0"/>
                  <a:t> on </a:t>
                </a:r>
                <a14:m>
                  <m:oMath xmlns:m="http://schemas.openxmlformats.org/officeDocument/2006/math">
                    <m:r>
                      <a:rPr lang="en-US" b="0" i="1" smtClean="0">
                        <a:latin typeface="Cambria Math" panose="02040503050406030204" pitchFamily="18" charset="0"/>
                      </a:rPr>
                      <m:t>𝑌</m:t>
                    </m:r>
                  </m:oMath>
                </a14:m>
                <a:r>
                  <a:rPr lang="en-US" dirty="0"/>
                  <a:t>. </a:t>
                </a:r>
              </a:p>
            </p:txBody>
          </p:sp>
        </mc:Choice>
        <mc:Fallback xmlns="">
          <p:sp>
            <p:nvSpPr>
              <p:cNvPr id="3" name="Content Placeholder 2">
                <a:extLst>
                  <a:ext uri="{FF2B5EF4-FFF2-40B4-BE49-F238E27FC236}">
                    <a16:creationId xmlns:a16="http://schemas.microsoft.com/office/drawing/2014/main" id="{593267EE-FDF6-284F-A3EF-2F8CD5C8D4B0}"/>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169" t="-2326" r="-2410" b="-2326"/>
                </a:stretch>
              </a:blipFill>
            </p:spPr>
            <p:txBody>
              <a:bodyPr/>
              <a:lstStyle/>
              <a:p>
                <a:r>
                  <a:rPr lang="en-US">
                    <a:noFill/>
                  </a:rPr>
                  <a:t> </a:t>
                </a:r>
              </a:p>
            </p:txBody>
          </p:sp>
        </mc:Fallback>
      </mc:AlternateContent>
      <p:pic>
        <p:nvPicPr>
          <p:cNvPr id="2050" name="Picture 2" descr="Contemporary Approaches to Assessing Mediation in Communication Research -  SAGE Research Methods">
            <a:extLst>
              <a:ext uri="{FF2B5EF4-FFF2-40B4-BE49-F238E27FC236}">
                <a16:creationId xmlns:a16="http://schemas.microsoft.com/office/drawing/2014/main" id="{17FFD151-B76E-3745-B509-CDA02A812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902" y="437435"/>
            <a:ext cx="5257800" cy="59831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65E6399-895C-594F-A330-A2D1DBBAAC14}"/>
              </a:ext>
            </a:extLst>
          </p:cNvPr>
          <p:cNvPicPr>
            <a:picLocks/>
          </p:cNvPicPr>
          <p:nvPr/>
        </p:nvPicPr>
        <p:blipFill>
          <a:blip r:embed="rId5">
            <a:duotone>
              <a:prstClr val="black"/>
              <a:schemeClr val="accent2">
                <a:tint val="45000"/>
                <a:satMod val="400000"/>
              </a:schemeClr>
            </a:duotone>
          </a:blip>
          <a:stretch>
            <a:fillRect/>
          </a:stretch>
        </p:blipFill>
        <p:spPr>
          <a:xfrm>
            <a:off x="8731374" y="1801241"/>
            <a:ext cx="731520" cy="640080"/>
          </a:xfrm>
          <a:prstGeom prst="rect">
            <a:avLst/>
          </a:prstGeom>
          <a:solidFill>
            <a:schemeClr val="accent2"/>
          </a:solidFill>
          <a:ln w="12700">
            <a:solidFill>
              <a:schemeClr val="tx1"/>
            </a:solidFill>
          </a:ln>
        </p:spPr>
      </p:pic>
      <p:pic>
        <p:nvPicPr>
          <p:cNvPr id="6" name="Picture 5">
            <a:extLst>
              <a:ext uri="{FF2B5EF4-FFF2-40B4-BE49-F238E27FC236}">
                <a16:creationId xmlns:a16="http://schemas.microsoft.com/office/drawing/2014/main" id="{A29D863C-0F44-CF4C-9ABD-AEC67F764AC4}"/>
              </a:ext>
            </a:extLst>
          </p:cNvPr>
          <p:cNvPicPr>
            <a:picLocks/>
          </p:cNvPicPr>
          <p:nvPr/>
        </p:nvPicPr>
        <p:blipFill>
          <a:blip r:embed="rId6">
            <a:duotone>
              <a:prstClr val="black"/>
              <a:schemeClr val="accent2">
                <a:tint val="45000"/>
                <a:satMod val="400000"/>
              </a:schemeClr>
            </a:duotone>
          </a:blip>
          <a:stretch>
            <a:fillRect/>
          </a:stretch>
        </p:blipFill>
        <p:spPr>
          <a:xfrm>
            <a:off x="8731374" y="3122418"/>
            <a:ext cx="731520" cy="640080"/>
          </a:xfrm>
          <a:prstGeom prst="rect">
            <a:avLst/>
          </a:prstGeom>
          <a:ln w="12700">
            <a:solidFill>
              <a:schemeClr val="tx1"/>
            </a:solidFill>
          </a:ln>
        </p:spPr>
      </p:pic>
      <p:pic>
        <p:nvPicPr>
          <p:cNvPr id="7" name="Picture 6">
            <a:extLst>
              <a:ext uri="{FF2B5EF4-FFF2-40B4-BE49-F238E27FC236}">
                <a16:creationId xmlns:a16="http://schemas.microsoft.com/office/drawing/2014/main" id="{8DB15D6F-E9C5-674B-82B5-3C1A06A190BD}"/>
              </a:ext>
            </a:extLst>
          </p:cNvPr>
          <p:cNvPicPr>
            <a:picLocks/>
          </p:cNvPicPr>
          <p:nvPr/>
        </p:nvPicPr>
        <p:blipFill>
          <a:blip r:embed="rId7">
            <a:duotone>
              <a:prstClr val="black"/>
              <a:schemeClr val="accent2">
                <a:tint val="45000"/>
                <a:satMod val="400000"/>
              </a:schemeClr>
            </a:duotone>
          </a:blip>
          <a:stretch>
            <a:fillRect/>
          </a:stretch>
        </p:blipFill>
        <p:spPr>
          <a:xfrm>
            <a:off x="8719182" y="4443595"/>
            <a:ext cx="731520" cy="640080"/>
          </a:xfrm>
          <a:prstGeom prst="rect">
            <a:avLst/>
          </a:prstGeom>
          <a:ln w="12700">
            <a:solidFill>
              <a:schemeClr val="tx1"/>
            </a:solidFill>
          </a:ln>
        </p:spPr>
      </p:pic>
      <p:pic>
        <p:nvPicPr>
          <p:cNvPr id="8" name="Picture 7">
            <a:extLst>
              <a:ext uri="{FF2B5EF4-FFF2-40B4-BE49-F238E27FC236}">
                <a16:creationId xmlns:a16="http://schemas.microsoft.com/office/drawing/2014/main" id="{C607C85B-C4BB-C54A-A6CA-B9D58188101D}"/>
              </a:ext>
            </a:extLst>
          </p:cNvPr>
          <p:cNvPicPr>
            <a:picLocks/>
          </p:cNvPicPr>
          <p:nvPr/>
        </p:nvPicPr>
        <p:blipFill>
          <a:blip r:embed="rId8">
            <a:duotone>
              <a:prstClr val="black"/>
              <a:schemeClr val="accent2">
                <a:tint val="45000"/>
                <a:satMod val="400000"/>
              </a:schemeClr>
            </a:duotone>
          </a:blip>
          <a:stretch>
            <a:fillRect/>
          </a:stretch>
        </p:blipFill>
        <p:spPr>
          <a:xfrm>
            <a:off x="8718042" y="5789156"/>
            <a:ext cx="731520" cy="640080"/>
          </a:xfrm>
          <a:prstGeom prst="rect">
            <a:avLst/>
          </a:prstGeom>
          <a:ln w="12700">
            <a:solidFill>
              <a:schemeClr val="tx1"/>
            </a:solidFill>
          </a:ln>
        </p:spPr>
      </p:pic>
      <p:sp>
        <p:nvSpPr>
          <p:cNvPr id="9" name="TextBox 8">
            <a:extLst>
              <a:ext uri="{FF2B5EF4-FFF2-40B4-BE49-F238E27FC236}">
                <a16:creationId xmlns:a16="http://schemas.microsoft.com/office/drawing/2014/main" id="{A8D339B7-271C-C042-A781-CE90F6CE7B14}"/>
              </a:ext>
            </a:extLst>
          </p:cNvPr>
          <p:cNvSpPr txBox="1"/>
          <p:nvPr/>
        </p:nvSpPr>
        <p:spPr>
          <a:xfrm>
            <a:off x="6096000" y="0"/>
            <a:ext cx="5864352" cy="1477328"/>
          </a:xfrm>
          <a:prstGeom prst="rect">
            <a:avLst/>
          </a:prstGeom>
          <a:solidFill>
            <a:schemeClr val="bg1"/>
          </a:solidFill>
        </p:spPr>
        <p:txBody>
          <a:bodyPr wrap="square" rtlCol="0">
            <a:spAutoFit/>
          </a:bodyPr>
          <a:lstStyle/>
          <a:p>
            <a:endParaRPr lang="en-US" dirty="0">
              <a:ln>
                <a:solidFill>
                  <a:sysClr val="windowText" lastClr="000000"/>
                </a:solidFill>
              </a:ln>
              <a:solidFill>
                <a:schemeClr val="bg1"/>
              </a:solidFill>
            </a:endParaRPr>
          </a:p>
          <a:p>
            <a:endParaRPr lang="en-US" dirty="0">
              <a:ln>
                <a:solidFill>
                  <a:sysClr val="windowText" lastClr="000000"/>
                </a:solidFill>
              </a:ln>
              <a:solidFill>
                <a:schemeClr val="bg1"/>
              </a:solidFill>
            </a:endParaRPr>
          </a:p>
          <a:p>
            <a:endParaRPr lang="en-US" dirty="0">
              <a:ln>
                <a:solidFill>
                  <a:sysClr val="windowText" lastClr="000000"/>
                </a:solidFill>
              </a:ln>
              <a:solidFill>
                <a:schemeClr val="bg1"/>
              </a:solidFill>
            </a:endParaRPr>
          </a:p>
          <a:p>
            <a:endParaRPr lang="en-US" dirty="0">
              <a:ln>
                <a:solidFill>
                  <a:sysClr val="windowText" lastClr="000000"/>
                </a:solidFill>
              </a:ln>
              <a:solidFill>
                <a:schemeClr val="bg1"/>
              </a:solidFill>
            </a:endParaRPr>
          </a:p>
          <a:p>
            <a:endParaRPr lang="en-US" dirty="0">
              <a:ln>
                <a:solidFill>
                  <a:sysClr val="windowText" lastClr="000000"/>
                </a:solidFill>
              </a:ln>
              <a:solidFill>
                <a:schemeClr val="tx2">
                  <a:lumMod val="20000"/>
                  <a:lumOff val="80000"/>
                </a:schemeClr>
              </a:solidFill>
            </a:endParaRPr>
          </a:p>
        </p:txBody>
      </p:sp>
    </p:spTree>
    <p:extLst>
      <p:ext uri="{BB962C8B-B14F-4D97-AF65-F5344CB8AC3E}">
        <p14:creationId xmlns:p14="http://schemas.microsoft.com/office/powerpoint/2010/main" val="1582054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CC36-EE7D-3345-B014-E17C33461691}"/>
              </a:ext>
            </a:extLst>
          </p:cNvPr>
          <p:cNvSpPr>
            <a:spLocks noGrp="1"/>
          </p:cNvSpPr>
          <p:nvPr>
            <p:ph type="title"/>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Testing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149D0F-0B62-F347-900E-702BF95B1280}"/>
                  </a:ext>
                </a:extLst>
              </p:cNvPr>
              <p:cNvSpPr>
                <a:spLocks noGrp="1"/>
              </p:cNvSpPr>
              <p:nvPr>
                <p:ph idx="1"/>
              </p:nvPr>
            </p:nvSpPr>
            <p:spPr>
              <a:xfrm>
                <a:off x="838200" y="1825624"/>
                <a:ext cx="10515600" cy="4806823"/>
              </a:xfrm>
            </p:spPr>
            <p:txBody>
              <a:bodyPr>
                <a:normAutofit lnSpcReduction="10000"/>
              </a:bodyPr>
              <a:lstStyle/>
              <a:p>
                <a:pPr marL="0" indent="0" algn="just">
                  <a:buNone/>
                </a:pPr>
                <a:r>
                  <a:rPr lang="en-US" dirty="0">
                    <a:latin typeface="Helvetica Neue" panose="02000503000000020004" pitchFamily="2" charset="0"/>
                    <a:ea typeface="Helvetica Neue" panose="02000503000000020004" pitchFamily="2" charset="0"/>
                    <a:cs typeface="Helvetica Neue" panose="02000503000000020004" pitchFamily="2" charset="0"/>
                  </a:rPr>
                  <a:t>The null hypothesis is</a:t>
                </a:r>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𝑙</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𝑙</m:t>
                        </m:r>
                      </m:sub>
                    </m:sSub>
                    <m:r>
                      <a:rPr lang="en-US" b="0" i="1" smtClean="0">
                        <a:latin typeface="Cambria Math" panose="02040503050406030204" pitchFamily="18" charset="0"/>
                      </a:rPr>
                      <m:t>=0</m:t>
                    </m:r>
                  </m:oMath>
                </a14:m>
                <a:r>
                  <a:rPr lang="en-US" dirty="0">
                    <a:latin typeface="Helvetica Neue" panose="02000503000000020004" pitchFamily="2" charset="0"/>
                    <a:ea typeface="Helvetica Neue" panose="02000503000000020004" pitchFamily="2" charset="0"/>
                    <a:cs typeface="Helvetica Neue" panose="02000503000000020004" pitchFamily="2" charset="0"/>
                  </a:rPr>
                  <a:t> for all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𝑀</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a14:m>
                <a:r>
                  <a:rPr lang="en-US" dirty="0">
                    <a:latin typeface="Helvetica Neue" panose="02000503000000020004" pitchFamily="2" charset="0"/>
                    <a:ea typeface="Helvetica Neue" panose="02000503000000020004" pitchFamily="2" charset="0"/>
                    <a:cs typeface="Helvetica Neue" panose="02000503000000020004" pitchFamily="2" charset="0"/>
                  </a:rPr>
                  <a:t> for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=1, 2, …, </m:t>
                    </m:r>
                    <m:r>
                      <a:rPr lang="en-US" b="0" i="1" smtClean="0">
                        <a:latin typeface="Cambria Math" panose="02040503050406030204" pitchFamily="18" charset="0"/>
                      </a:rPr>
                      <m:t>𝐿</m:t>
                    </m:r>
                  </m:oMath>
                </a14:m>
                <a:r>
                  <a:rPr lang="en-US" dirty="0">
                    <a:latin typeface="Helvetica Neue" panose="02000503000000020004" pitchFamily="2" charset="0"/>
                    <a:ea typeface="Helvetica Neue" panose="02000503000000020004" pitchFamily="2" charset="0"/>
                    <a:cs typeface="Helvetica Neue" panose="02000503000000020004" pitchFamily="2" charset="0"/>
                  </a:rPr>
                  <a:t>.</a:t>
                </a:r>
              </a:p>
              <a:p>
                <a:pPr marL="0" indent="0" algn="just">
                  <a:buNone/>
                </a:pPr>
                <a:r>
                  <a:rPr lang="en-US" dirty="0">
                    <a:latin typeface="Helvetica Neue" panose="02000503000000020004" pitchFamily="2" charset="0"/>
                    <a:ea typeface="Helvetica Neue" panose="02000503000000020004" pitchFamily="2" charset="0"/>
                    <a:cs typeface="Helvetica Neue" panose="02000503000000020004" pitchFamily="2" charset="0"/>
                  </a:rPr>
                  <a:t>and the alternative hypothesis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oMath>
                </a14:m>
                <a:r>
                  <a:rPr lang="en-US" b="0" dirty="0">
                    <a:latin typeface="Helvetica Neue" panose="02000503000000020004" pitchFamily="2" charset="0"/>
                    <a:ea typeface="Helvetica Neue" panose="02000503000000020004" pitchFamily="2" charset="0"/>
                    <a:cs typeface="Helvetica Neue" panose="02000503000000020004" pitchFamily="2" charset="0"/>
                  </a:rPr>
                  <a:t> is that there exists some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𝑀</m:t>
                        </m:r>
                      </m:sub>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bSup>
                  </m:oMath>
                </a14:m>
                <a:r>
                  <a:rPr lang="en-US" b="0" dirty="0">
                    <a:latin typeface="Helvetica Neue" panose="02000503000000020004" pitchFamily="2" charset="0"/>
                    <a:ea typeface="Helvetica Neue" panose="02000503000000020004" pitchFamily="2" charset="0"/>
                    <a:cs typeface="Helvetica Neue" panose="02000503000000020004" pitchFamily="2" charset="0"/>
                  </a:rPr>
                  <a:t> such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r>
                      <a:rPr lang="en-US" b="0" i="1" smtClean="0">
                        <a:latin typeface="Cambria Math" panose="02040503050406030204" pitchFamily="18" charset="0"/>
                      </a:rPr>
                      <m:t>≠0</m:t>
                    </m:r>
                  </m:oMath>
                </a14:m>
                <a:r>
                  <a:rPr lang="en-US" dirty="0">
                    <a:latin typeface="Helvetica Neue" panose="02000503000000020004" pitchFamily="2" charset="0"/>
                    <a:ea typeface="Helvetica Neue" panose="02000503000000020004" pitchFamily="2" charset="0"/>
                    <a:cs typeface="Helvetica Neue" panose="02000503000000020004" pitchFamily="2" charset="0"/>
                  </a:rPr>
                  <a:t>.</a:t>
                </a:r>
              </a:p>
              <a:p>
                <a:pPr marL="0" indent="0" algn="just">
                  <a:buNone/>
                </a:pPr>
                <a:endParaRPr lang="en-US" b="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None/>
                </a:pPr>
                <a:r>
                  <a:rPr lang="en-US"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We don’t know the feature vectors </a:t>
                </a:r>
                <a14:m>
                  <m:oMath xmlns:m="http://schemas.openxmlformats.org/officeDocument/2006/math">
                    <m:sSubSup>
                      <m:sSubSupPr>
                        <m:ctrlPr>
                          <a:rPr lang="en-US" b="1" i="1" smtClean="0">
                            <a:solidFill>
                              <a:srgbClr val="C00000"/>
                            </a:solidFill>
                            <a:latin typeface="Cambria Math" panose="02040503050406030204" pitchFamily="18" charset="0"/>
                          </a:rPr>
                        </m:ctrlPr>
                      </m:sSubSupPr>
                      <m:e>
                        <m:r>
                          <a:rPr lang="en-US" b="1" i="1" smtClean="0">
                            <a:solidFill>
                              <a:srgbClr val="C00000"/>
                            </a:solidFill>
                            <a:latin typeface="Cambria Math" panose="02040503050406030204" pitchFamily="18" charset="0"/>
                          </a:rPr>
                          <m:t>𝒇</m:t>
                        </m:r>
                      </m:e>
                      <m:sub>
                        <m:r>
                          <a:rPr lang="en-US" b="1" i="1" smtClean="0">
                            <a:solidFill>
                              <a:srgbClr val="C00000"/>
                            </a:solidFill>
                            <a:latin typeface="Cambria Math" panose="02040503050406030204" pitchFamily="18" charset="0"/>
                          </a:rPr>
                          <m:t>𝑴</m:t>
                        </m:r>
                      </m:sub>
                      <m:sup>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𝒍</m:t>
                        </m:r>
                        <m:r>
                          <a:rPr lang="en-US" b="1" i="1" smtClean="0">
                            <a:solidFill>
                              <a:srgbClr val="C00000"/>
                            </a:solidFill>
                            <a:latin typeface="Cambria Math" panose="02040503050406030204" pitchFamily="18" charset="0"/>
                          </a:rPr>
                          <m:t>)</m:t>
                        </m:r>
                      </m:sup>
                    </m:sSubSup>
                  </m:oMath>
                </a14:m>
                <a:r>
                  <a:rPr lang="en-US"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Need a ‘good choice’ of microbiome features that capture the mediation relationship as precisely as possible. </a:t>
                </a:r>
              </a:p>
              <a:p>
                <a:pPr marL="0" indent="0" algn="ctr">
                  <a:buNone/>
                </a:pPr>
                <a:endParaRPr lang="en-US"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just">
                  <a:buNone/>
                </a:pPr>
                <a:r>
                  <a:rPr lang="en-US" dirty="0">
                    <a:latin typeface="Helvetica Neue" panose="02000503000000020004" pitchFamily="2" charset="0"/>
                    <a:ea typeface="Helvetica Neue" panose="02000503000000020004" pitchFamily="2" charset="0"/>
                    <a:cs typeface="Helvetica Neue" panose="02000503000000020004" pitchFamily="2" charset="0"/>
                  </a:rPr>
                  <a:t>PCA? Must account for ‘similar’ microbiota! </a:t>
                </a:r>
                <a:endParaRPr lang="en-US"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B5149D0F-0B62-F347-900E-702BF95B1280}"/>
                  </a:ext>
                </a:extLst>
              </p:cNvPr>
              <p:cNvSpPr>
                <a:spLocks noGrp="1" noRot="1" noChangeAspect="1" noMove="1" noResize="1" noEditPoints="1" noAdjustHandles="1" noChangeArrowheads="1" noChangeShapeType="1" noTextEdit="1"/>
              </p:cNvSpPr>
              <p:nvPr>
                <p:ph idx="1"/>
              </p:nvPr>
            </p:nvSpPr>
            <p:spPr>
              <a:xfrm>
                <a:off x="838200" y="1825624"/>
                <a:ext cx="10515600" cy="4806823"/>
              </a:xfrm>
              <a:blipFill>
                <a:blip r:embed="rId3"/>
                <a:stretch>
                  <a:fillRect l="-1206" t="-2895" r="-1568"/>
                </a:stretch>
              </a:blipFill>
            </p:spPr>
            <p:txBody>
              <a:bodyPr/>
              <a:lstStyle/>
              <a:p>
                <a:r>
                  <a:rPr lang="en-US">
                    <a:noFill/>
                  </a:rPr>
                  <a:t> </a:t>
                </a:r>
              </a:p>
            </p:txBody>
          </p:sp>
        </mc:Fallback>
      </mc:AlternateContent>
    </p:spTree>
    <p:extLst>
      <p:ext uri="{BB962C8B-B14F-4D97-AF65-F5344CB8AC3E}">
        <p14:creationId xmlns:p14="http://schemas.microsoft.com/office/powerpoint/2010/main" val="3256772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E5EF-9663-A749-8F1B-3C9DFC92C7B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9411A41-FC1E-0F4B-A7FC-8A5408718307}"/>
              </a:ext>
            </a:extLst>
          </p:cNvPr>
          <p:cNvSpPr>
            <a:spLocks noGrp="1"/>
          </p:cNvSpPr>
          <p:nvPr>
            <p:ph idx="1"/>
          </p:nvPr>
        </p:nvSpPr>
        <p:spPr/>
        <p:txBody>
          <a:bodyPr/>
          <a:lstStyle/>
          <a:p>
            <a:r>
              <a:rPr lang="en-US" dirty="0"/>
              <a:t>What’s the human microbiome?</a:t>
            </a:r>
          </a:p>
          <a:p>
            <a:endParaRPr lang="en-US" dirty="0"/>
          </a:p>
          <a:p>
            <a:r>
              <a:rPr lang="en-US" dirty="0"/>
              <a:t>and scope of mediation analysis</a:t>
            </a:r>
          </a:p>
        </p:txBody>
      </p:sp>
      <p:pic>
        <p:nvPicPr>
          <p:cNvPr id="4" name="Picture 3" descr="A screenshot of a computer&#10;&#10;Description automatically generated with low confidence">
            <a:extLst>
              <a:ext uri="{FF2B5EF4-FFF2-40B4-BE49-F238E27FC236}">
                <a16:creationId xmlns:a16="http://schemas.microsoft.com/office/drawing/2014/main" id="{A3CEB9C3-0AE4-544F-9C8E-4E271E87A58C}"/>
              </a:ext>
            </a:extLst>
          </p:cNvPr>
          <p:cNvPicPr>
            <a:picLocks noChangeAspect="1"/>
          </p:cNvPicPr>
          <p:nvPr/>
        </p:nvPicPr>
        <p:blipFill>
          <a:blip r:embed="rId2"/>
          <a:stretch>
            <a:fillRect/>
          </a:stretch>
        </p:blipFill>
        <p:spPr>
          <a:xfrm>
            <a:off x="643467" y="1616032"/>
            <a:ext cx="10905066" cy="3625934"/>
          </a:xfrm>
          <a:prstGeom prst="rect">
            <a:avLst/>
          </a:prstGeom>
          <a:ln>
            <a:solidFill>
              <a:schemeClr val="tx1"/>
            </a:solidFill>
          </a:ln>
        </p:spPr>
      </p:pic>
      <p:sp>
        <p:nvSpPr>
          <p:cNvPr id="5" name="TextBox 4">
            <a:extLst>
              <a:ext uri="{FF2B5EF4-FFF2-40B4-BE49-F238E27FC236}">
                <a16:creationId xmlns:a16="http://schemas.microsoft.com/office/drawing/2014/main" id="{F129A42F-860A-AF44-8E1A-9D3A8D1E3752}"/>
              </a:ext>
            </a:extLst>
          </p:cNvPr>
          <p:cNvSpPr txBox="1"/>
          <p:nvPr/>
        </p:nvSpPr>
        <p:spPr>
          <a:xfrm>
            <a:off x="1155192" y="2307611"/>
            <a:ext cx="5562600" cy="633984"/>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541162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TotalTime>
  <Words>1252</Words>
  <Application>Microsoft Macintosh PowerPoint</Application>
  <PresentationFormat>Widescreen</PresentationFormat>
  <Paragraphs>119</Paragraphs>
  <Slides>15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Helvetica Neue</vt:lpstr>
      <vt:lpstr>Office Theme</vt:lpstr>
      <vt:lpstr>PowerPoint Presentation</vt:lpstr>
      <vt:lpstr>Overview</vt:lpstr>
      <vt:lpstr>PowerPoint Presentation</vt:lpstr>
      <vt:lpstr>Overview</vt:lpstr>
      <vt:lpstr>Microbiome mediates clinical outcomes?</vt:lpstr>
      <vt:lpstr>Trouble with traditional mediation?</vt:lpstr>
      <vt:lpstr>Mediation model</vt:lpstr>
      <vt:lpstr>Testing framework</vt:lpstr>
      <vt:lpstr>Overview</vt:lpstr>
      <vt:lpstr>Distance metrics</vt:lpstr>
      <vt:lpstr>Formulating the test statistic</vt:lpstr>
      <vt:lpstr>Omnibus test based on multiple distance measures</vt:lpstr>
      <vt:lpstr>Simulation-based examples</vt:lpstr>
      <vt:lpstr>Simulation (A) algorithm outline</vt:lpstr>
      <vt:lpstr>The paper compares the power of the omnibus test with tests based on some distance measures.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distance-based approach for testing the mediation effect of the human microbiome</dc:title>
  <dc:creator>Purkayastha, Soumik</dc:creator>
  <cp:lastModifiedBy>Purkayastha, Soumik</cp:lastModifiedBy>
  <cp:revision>24</cp:revision>
  <dcterms:created xsi:type="dcterms:W3CDTF">2021-04-09T14:44:53Z</dcterms:created>
  <dcterms:modified xsi:type="dcterms:W3CDTF">2021-04-13T13:35:38Z</dcterms:modified>
</cp:coreProperties>
</file>